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1" r:id="rId2"/>
  </p:sldIdLst>
  <p:sldSz cx="6858000" cy="9144000" type="screen4x3"/>
  <p:notesSz cx="7099300" cy="10234613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3042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pPr>
              <a:defRPr/>
            </a:pPr>
            <a:fld id="{381A01C7-AF0F-4BA3-A1C5-2BD6B0CD9F0E}" type="datetimeFigureOut">
              <a:rPr lang="ko-KR" altLang="en-US"/>
              <a:pPr>
                <a:defRPr/>
              </a:pPr>
              <a:t>2022-06-13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54250" y="1279525"/>
            <a:ext cx="25908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613" y="4924425"/>
            <a:ext cx="5680075" cy="4030663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pPr>
              <a:defRPr/>
            </a:pPr>
            <a:fld id="{84B2EDCF-58B4-4F36-AEA2-2B762D045D7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1866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2EDCF-58B4-4F36-AEA2-2B762D045D77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955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6B4-981F-427F-B087-65951B59E336}" type="datetimeFigureOut">
              <a:rPr lang="ko-KR" altLang="en-US"/>
              <a:pPr>
                <a:defRPr/>
              </a:pPr>
              <a:t>2022-06-13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C4EEA-8E2C-440E-9384-0A6CC539A37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914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4876A-DACE-46A4-9DD2-A126A513FF62}" type="datetimeFigureOut">
              <a:rPr lang="ko-KR" altLang="en-US"/>
              <a:pPr>
                <a:defRPr/>
              </a:pPr>
              <a:t>2022-06-13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68FF0-A06A-4108-B84F-2890CB9165A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011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ACB6D-416B-4AEE-9F03-942A47DA761F}" type="datetimeFigureOut">
              <a:rPr lang="ko-KR" altLang="en-US"/>
              <a:pPr>
                <a:defRPr/>
              </a:pPr>
              <a:t>2022-06-13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68818-5E6C-4F48-9FC9-186D873B50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816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E827B-D21E-4320-B9E8-1A165AA17536}" type="datetimeFigureOut">
              <a:rPr lang="ko-KR" altLang="en-US"/>
              <a:pPr>
                <a:defRPr/>
              </a:pPr>
              <a:t>2022-06-13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BA361-95A8-4EB3-9580-99B23760BF6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117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3277E-103C-4B6F-A908-FF1E47A713E0}" type="datetimeFigureOut">
              <a:rPr lang="ko-KR" altLang="en-US"/>
              <a:pPr>
                <a:defRPr/>
              </a:pPr>
              <a:t>2022-06-13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FDF9E-B764-45D9-A4CB-D51233EEBFC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9128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59E0C-B1C0-4E9E-8834-E16BE09C85C5}" type="datetimeFigureOut">
              <a:rPr lang="ko-KR" altLang="en-US"/>
              <a:pPr>
                <a:defRPr/>
              </a:pPr>
              <a:t>2022-06-13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A71AD-5D9F-41D5-9F96-EAD575E24B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441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19E26-CCE2-418B-B95B-4D4FCEC6728E}" type="datetimeFigureOut">
              <a:rPr lang="ko-KR" altLang="en-US"/>
              <a:pPr>
                <a:defRPr/>
              </a:pPr>
              <a:t>2022-06-13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07ECC-C2F6-4635-9C16-E644B6D02E7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2254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8E3F0-0B2F-45B9-A82D-101F2B5ABF05}" type="datetimeFigureOut">
              <a:rPr lang="ko-KR" altLang="en-US"/>
              <a:pPr>
                <a:defRPr/>
              </a:pPr>
              <a:t>2022-06-13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FD71F-B22B-495F-9B36-8FF6AEC453F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67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1414E-B985-46F8-9CAC-EB73AF062E5D}" type="datetimeFigureOut">
              <a:rPr lang="ko-KR" altLang="en-US"/>
              <a:pPr>
                <a:defRPr/>
              </a:pPr>
              <a:t>2022-06-13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54637-8962-4B74-8651-28E6A24A793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27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A98AE-DD01-4DF2-8AF0-34EDB91194B6}" type="datetimeFigureOut">
              <a:rPr lang="ko-KR" altLang="en-US"/>
              <a:pPr>
                <a:defRPr/>
              </a:pPr>
              <a:t>2022-06-13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EE49D-8281-4A1F-9B7A-C41348B623F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661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C7E17-931C-4EAD-8CCA-FB2F18AB6261}" type="datetimeFigureOut">
              <a:rPr lang="ko-KR" altLang="en-US"/>
              <a:pPr>
                <a:defRPr/>
              </a:pPr>
              <a:t>2022-06-13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C31E6-847C-4778-AE1A-2AEF530EE17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08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E5C74A7-7065-401A-A247-BA444A5D7934}" type="datetimeFigureOut">
              <a:rPr lang="ko-KR" altLang="en-US"/>
              <a:pPr>
                <a:defRPr/>
              </a:pPr>
              <a:t>2022-06-13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solidFill>
                  <a:srgbClr val="898989"/>
                </a:solidFill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784D3AC6-F82E-479B-BFC9-77D12C268B9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9224" y="755650"/>
            <a:ext cx="339883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n-ea"/>
              </a:rPr>
              <a:t>H.265 Compact </a:t>
            </a:r>
            <a:r>
              <a:rPr kumimoji="0" lang="en-US" altLang="ko-KR"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n-ea"/>
              </a:rPr>
              <a:t>4CH P.O.E NVR</a:t>
            </a:r>
            <a:endParaRPr kumimoji="0"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n-ea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05776"/>
              </p:ext>
            </p:extLst>
          </p:nvPr>
        </p:nvGraphicFramePr>
        <p:xfrm>
          <a:off x="3199676" y="876893"/>
          <a:ext cx="3484059" cy="73479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5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82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MODEL</a:t>
                      </a:r>
                    </a:p>
                  </a:txBody>
                  <a:tcPr marL="36012" marR="6744" marT="674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JNR-400</a:t>
                      </a: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2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  <a:latin typeface="Arial Narrow" pitchFamily="34" charset="0"/>
                        </a:rPr>
                        <a:t>DISPLAY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2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Live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Resolution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1024x768 / 1920x1080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Display Mode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u="none" strike="noStrike" dirty="0">
                          <a:effectLst/>
                          <a:latin typeface="Arial Narrow" pitchFamily="34" charset="0"/>
                        </a:rPr>
                        <a:t>1, 4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822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05" marR="6743" marT="6744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Digital Zoom</a:t>
                      </a: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Up to x7</a:t>
                      </a: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82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  <a:latin typeface="Arial Narrow" pitchFamily="34" charset="0"/>
                        </a:rPr>
                        <a:t>INTERFACE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82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Video In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IP CAM Input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822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POE</a:t>
                      </a: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929806"/>
                  </a:ext>
                </a:extLst>
              </a:tr>
              <a:tr h="14282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Video Out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Arial Narrow" pitchFamily="34" charset="0"/>
                        </a:rPr>
                        <a:t>HDMI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u="none" strike="noStrike" dirty="0">
                          <a:effectLst/>
                          <a:latin typeface="Arial Narrow" pitchFamily="34" charset="0"/>
                        </a:rPr>
                        <a:t>1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8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VGA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u="none" strike="noStrike" dirty="0">
                          <a:effectLst/>
                          <a:latin typeface="Arial Narrow" pitchFamily="34" charset="0"/>
                        </a:rPr>
                        <a:t>1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822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Composite</a:t>
                      </a: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82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Audio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Input (protocol)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Onvif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profile S </a:t>
                      </a: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28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Arial Narrow" pitchFamily="34" charset="0"/>
                        </a:rPr>
                        <a:t>Output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 (HDMI/RCA)</a:t>
                      </a: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2822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Arial Narrow" pitchFamily="34" charset="0"/>
                        </a:rPr>
                        <a:t>Interface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USB 2.0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28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PTZ control (protocol)</a:t>
                      </a: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Onvif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profile S</a:t>
                      </a: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28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E-SATA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28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Arial Narrow" pitchFamily="34" charset="0"/>
                        </a:rPr>
                        <a:t>Ethernet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4x10/100(POE) + 1 (WAN) 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28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Arial Narrow" pitchFamily="34" charset="0"/>
                        </a:rPr>
                        <a:t>Sensor Input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u="none" strike="noStrike" dirty="0">
                          <a:effectLst/>
                          <a:latin typeface="Arial Narrow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28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Arial Narrow" pitchFamily="34" charset="0"/>
                        </a:rPr>
                        <a:t>Alarm Output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-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28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Arial Narrow" pitchFamily="34" charset="0"/>
                        </a:rPr>
                        <a:t>SATA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1 x SATA HDD  (Max. 6TB)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282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  <a:latin typeface="Arial Narrow" pitchFamily="34" charset="0"/>
                        </a:rPr>
                        <a:t>PERFORMANCE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282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Compression Algorithm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Video : H.264/H.265, Audio : G726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282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Operating System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Embedded Linux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282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Multi-Operation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Live, Recording, Playback, Backup, Network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2822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Recording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Recording Resolution</a:t>
                      </a: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CIF~5M</a:t>
                      </a: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862724"/>
                  </a:ext>
                </a:extLst>
              </a:tr>
              <a:tr h="142822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Recording Bandwidth</a:t>
                      </a: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Up to 24Mbps</a:t>
                      </a: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323108"/>
                  </a:ext>
                </a:extLst>
              </a:tr>
              <a:tr h="1428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Event recording</a:t>
                      </a: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Onvif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protocol (Basic notification &amp; Pull point)</a:t>
                      </a: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060762"/>
                  </a:ext>
                </a:extLst>
              </a:tr>
              <a:tr h="24432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Mode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 dirty="0">
                          <a:effectLst/>
                          <a:latin typeface="Arial Narrow" pitchFamily="34" charset="0"/>
                        </a:rPr>
                        <a:t>Manual / Continuous / Schedule / Motion / Sensor &amp; Pre/Post, Panic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28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Pre-recording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0~5sec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28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Post-recording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0~120sec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7815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Playback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Arial Narrow" pitchFamily="34" charset="0"/>
                        </a:rPr>
                        <a:t>Search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Search by Time, Calendar , Events, </a:t>
                      </a:r>
                      <a:r>
                        <a:rPr lang="en-US" sz="800" u="none" strike="noStrike" dirty="0" err="1">
                          <a:effectLst/>
                          <a:latin typeface="Arial Narrow" pitchFamily="34" charset="0"/>
                        </a:rPr>
                        <a:t>Panoram</a:t>
                      </a:r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First/Last Search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28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Arial Narrow" pitchFamily="34" charset="0"/>
                        </a:rPr>
                        <a:t>Speed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1x, 2x, 4x, 8x, 32x, 128x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4282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Backup</a:t>
                      </a:r>
                    </a:p>
                  </a:txBody>
                  <a:tcPr marL="36012" marR="6744" marT="674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Backup Device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USB Memory Stick/HDD, Backup by Network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2781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Backup File Format</a:t>
                      </a: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b="0" i="0" u="none" strike="noStrike" kern="1200" baseline="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AVI (With or Without Timestamp)</a:t>
                      </a:r>
                    </a:p>
                    <a:p>
                      <a:r>
                        <a:rPr lang="en-US" altLang="ko-KR" sz="800" b="0" i="0" u="none" strike="noStrike" kern="1200" baseline="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PS (Playback in Backup-Viewer)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278157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Events &amp; Alarm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Email &amp; FTP Notification/ Alarm-out / </a:t>
                      </a:r>
                    </a:p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Buzzer for Events &amp; Video Loss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42822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Warning Message &amp; Buzzer for HDD Over-Temperature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278157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Arial Narrow" pitchFamily="34" charset="0"/>
                        </a:rPr>
                        <a:t>Network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Transmission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Video Dual-Stream </a:t>
                      </a:r>
                    </a:p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(Local recording &amp; Network Transmission)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2781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Bandwidth adjustable </a:t>
                      </a:r>
                    </a:p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(64/128/256/512Kbps, 1/2/4/10Mbps, Unlimited)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428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err="1">
                          <a:effectLst/>
                          <a:latin typeface="Arial Narrow" pitchFamily="34" charset="0"/>
                        </a:rPr>
                        <a:t>Netclient</a:t>
                      </a:r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/Web(I.E.)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Live , Playback, Backup , PTZ, DVR Setup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428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Mobile Viewer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Supported by Android OS, </a:t>
                      </a:r>
                      <a:r>
                        <a:rPr lang="en-US" sz="800" u="none" strike="noStrike" dirty="0" err="1">
                          <a:effectLst/>
                          <a:latin typeface="Arial Narrow" pitchFamily="34" charset="0"/>
                        </a:rPr>
                        <a:t>iOS</a:t>
                      </a:r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(</a:t>
                      </a:r>
                      <a:r>
                        <a:rPr lang="en-US" sz="800" u="none" strike="noStrike" dirty="0" err="1">
                          <a:effectLst/>
                          <a:latin typeface="Arial Narrow" pitchFamily="34" charset="0"/>
                        </a:rPr>
                        <a:t>Iphone</a:t>
                      </a:r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4282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  <a:latin typeface="Arial Narrow" pitchFamily="34" charset="0"/>
                        </a:rPr>
                        <a:t>GENERAL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4282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Arial Narrow" pitchFamily="34" charset="0"/>
                        </a:rPr>
                        <a:t>Power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DC48V / 2 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4282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Arial Narrow" pitchFamily="34" charset="0"/>
                        </a:rPr>
                        <a:t>Storage temperature &amp; humidity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 -20~60 ℃ / 20~95% RH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4282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Arial Narrow" pitchFamily="34" charset="0"/>
                        </a:rPr>
                        <a:t>Operating temperature &amp; humidity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5~40 ℃ / 20~80% RH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4282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  <a:latin typeface="Arial Narrow" pitchFamily="34" charset="0"/>
                        </a:rPr>
                        <a:t>Dimension (W x D x H)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Arial Narrow" pitchFamily="34" charset="0"/>
                        </a:rPr>
                        <a:t>254 X 210 X 42 mm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4282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Arial Narrow" pitchFamily="34" charset="0"/>
                        </a:rPr>
                        <a:t>Weight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</a:rPr>
                        <a:t>Appx. 0.7 kg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12" marR="6744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</a:tbl>
          </a:graphicData>
        </a:graphic>
      </p:graphicFrame>
      <p:sp>
        <p:nvSpPr>
          <p:cNvPr id="13477" name="TextBox 11"/>
          <p:cNvSpPr txBox="1">
            <a:spLocks noChangeArrowheads="1"/>
          </p:cNvSpPr>
          <p:nvPr/>
        </p:nvSpPr>
        <p:spPr bwMode="auto">
          <a:xfrm>
            <a:off x="142875" y="3622674"/>
            <a:ext cx="27813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Up to 5Megapixel supported</a:t>
            </a:r>
          </a:p>
          <a:p>
            <a:pPr eaLnBrk="1" hangingPunct="1">
              <a:spcBef>
                <a:spcPct val="0"/>
              </a:spcBef>
            </a:pPr>
            <a:r>
              <a:rPr kumimoji="0"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24 Mbps network camera recording</a:t>
            </a:r>
          </a:p>
          <a:p>
            <a:pPr eaLnBrk="1" hangingPunct="1">
              <a:spcBef>
                <a:spcPct val="0"/>
              </a:spcBef>
            </a:pPr>
            <a:r>
              <a:rPr kumimoji="0"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P.O.E and Plug &amp; play</a:t>
            </a:r>
          </a:p>
          <a:p>
            <a:pPr eaLnBrk="1" hangingPunct="1">
              <a:spcBef>
                <a:spcPct val="0"/>
              </a:spcBef>
            </a:pPr>
            <a:r>
              <a:rPr kumimoji="0" lang="en-US" altLang="ko-KR" sz="1000" dirty="0" err="1">
                <a:latin typeface="Arial" panose="020B0604020202020204" pitchFamily="34" charset="0"/>
                <a:cs typeface="Arial" panose="020B0604020202020204" pitchFamily="34" charset="0"/>
              </a:rPr>
              <a:t>Onvif</a:t>
            </a:r>
            <a:r>
              <a:rPr kumimoji="0"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 profile S/T</a:t>
            </a:r>
          </a:p>
          <a:p>
            <a:pPr eaLnBrk="1" hangingPunct="1">
              <a:spcBef>
                <a:spcPct val="0"/>
              </a:spcBef>
            </a:pPr>
            <a:r>
              <a:rPr kumimoji="0"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Edit the profiles of IP camera</a:t>
            </a:r>
          </a:p>
          <a:p>
            <a:pPr eaLnBrk="1" hangingPunct="1">
              <a:spcBef>
                <a:spcPct val="0"/>
              </a:spcBef>
            </a:pPr>
            <a:r>
              <a:rPr kumimoji="0"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Compatible with Max. 6TB HDD</a:t>
            </a:r>
          </a:p>
          <a:p>
            <a:pPr eaLnBrk="1" hangingPunct="1">
              <a:spcBef>
                <a:spcPct val="0"/>
              </a:spcBef>
            </a:pPr>
            <a:r>
              <a:rPr kumimoji="0"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HDMI</a:t>
            </a:r>
          </a:p>
          <a:p>
            <a:pPr eaLnBrk="1" hangingPunct="1">
              <a:spcBef>
                <a:spcPct val="0"/>
              </a:spcBef>
            </a:pPr>
            <a:r>
              <a:rPr kumimoji="0"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Smart phone support </a:t>
            </a:r>
          </a:p>
          <a:p>
            <a:pPr eaLnBrk="1" hangingPunct="1">
              <a:spcBef>
                <a:spcPct val="0"/>
              </a:spcBef>
            </a:pPr>
            <a:r>
              <a:rPr kumimoji="0"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CMS software for NVRs management</a:t>
            </a:r>
          </a:p>
        </p:txBody>
      </p:sp>
      <p:sp>
        <p:nvSpPr>
          <p:cNvPr id="13503" name="TextBox 1"/>
          <p:cNvSpPr txBox="1">
            <a:spLocks noChangeArrowheads="1"/>
          </p:cNvSpPr>
          <p:nvPr/>
        </p:nvSpPr>
        <p:spPr bwMode="auto">
          <a:xfrm>
            <a:off x="3214631" y="8267107"/>
            <a:ext cx="36004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700" dirty="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*Specification is subject to change without prior notice</a:t>
            </a:r>
            <a:endParaRPr lang="ko-KR" altLang="en-US" sz="700" dirty="0">
              <a:solidFill>
                <a:schemeClr val="tx2"/>
              </a:solidFill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0" name="TextBox 5"/>
          <p:cNvSpPr txBox="1">
            <a:spLocks noChangeArrowheads="1"/>
          </p:cNvSpPr>
          <p:nvPr/>
        </p:nvSpPr>
        <p:spPr bwMode="auto">
          <a:xfrm>
            <a:off x="149224" y="266700"/>
            <a:ext cx="464792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2500" b="1" dirty="0">
                <a:latin typeface="Arial" panose="020B0604020202020204" pitchFamily="34" charset="0"/>
                <a:cs typeface="Arial" panose="020B0604020202020204" pitchFamily="34" charset="0"/>
              </a:rPr>
              <a:t>JNR-400</a:t>
            </a:r>
            <a:endParaRPr kumimoji="0" lang="ko-KR" alt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직선 연결선 43"/>
          <p:cNvCxnSpPr/>
          <p:nvPr/>
        </p:nvCxnSpPr>
        <p:spPr>
          <a:xfrm>
            <a:off x="149225" y="747713"/>
            <a:ext cx="651986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/>
          <p:nvPr/>
        </p:nvCxnSpPr>
        <p:spPr>
          <a:xfrm>
            <a:off x="150813" y="8869363"/>
            <a:ext cx="65182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46100" y="8880475"/>
            <a:ext cx="129857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REVISED 12-2021</a:t>
            </a:r>
            <a:endParaRPr kumimoji="0" lang="ko-KR" altLang="en-US" sz="7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55" name="직선 연결선 54"/>
          <p:cNvCxnSpPr/>
          <p:nvPr/>
        </p:nvCxnSpPr>
        <p:spPr>
          <a:xfrm>
            <a:off x="571500" y="8897938"/>
            <a:ext cx="0" cy="193675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150813" y="5472386"/>
            <a:ext cx="27765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10"/>
          <p:cNvSpPr txBox="1">
            <a:spLocks noChangeArrowheads="1"/>
          </p:cNvSpPr>
          <p:nvPr/>
        </p:nvSpPr>
        <p:spPr bwMode="auto">
          <a:xfrm>
            <a:off x="149225" y="5489575"/>
            <a:ext cx="3398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4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Dimension </a:t>
            </a:r>
            <a:endParaRPr kumimoji="0" lang="ko-KR" altLang="en-US" sz="1400" b="1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58" name="TextBox 11"/>
          <p:cNvSpPr txBox="1">
            <a:spLocks noChangeArrowheads="1"/>
          </p:cNvSpPr>
          <p:nvPr/>
        </p:nvSpPr>
        <p:spPr bwMode="auto">
          <a:xfrm>
            <a:off x="2325841" y="5529522"/>
            <a:ext cx="7413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ko-KR" sz="700" dirty="0">
                <a:latin typeface="Tahoma" panose="020B0604030504040204" pitchFamily="34" charset="0"/>
                <a:cs typeface="Tahoma" panose="020B0604030504040204" pitchFamily="34" charset="0"/>
              </a:rPr>
              <a:t>Unit : mm</a:t>
            </a:r>
          </a:p>
        </p:txBody>
      </p:sp>
      <p:sp>
        <p:nvSpPr>
          <p:cNvPr id="59" name="TextBox 10"/>
          <p:cNvSpPr txBox="1">
            <a:spLocks noChangeArrowheads="1"/>
          </p:cNvSpPr>
          <p:nvPr/>
        </p:nvSpPr>
        <p:spPr bwMode="auto">
          <a:xfrm>
            <a:off x="149225" y="3303588"/>
            <a:ext cx="3135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4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Key Features </a:t>
            </a:r>
            <a:endParaRPr kumimoji="0" lang="ko-KR" altLang="en-US" sz="1400" b="1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60" name="직선 연결선 59"/>
          <p:cNvCxnSpPr/>
          <p:nvPr/>
        </p:nvCxnSpPr>
        <p:spPr>
          <a:xfrm>
            <a:off x="149225" y="3308350"/>
            <a:ext cx="277653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그림 5">
            <a:extLst>
              <a:ext uri="{FF2B5EF4-FFF2-40B4-BE49-F238E27FC236}">
                <a16:creationId xmlns:a16="http://schemas.microsoft.com/office/drawing/2014/main" id="{6520CE63-4028-4A28-B68E-1CE7F78F4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14" y="1580356"/>
            <a:ext cx="8572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직사각형 35">
            <a:extLst>
              <a:ext uri="{FF2B5EF4-FFF2-40B4-BE49-F238E27FC236}">
                <a16:creationId xmlns:a16="http://schemas.microsoft.com/office/drawing/2014/main" id="{0E093F2C-8D25-4D84-B3F5-0A774C40D92D}"/>
              </a:ext>
            </a:extLst>
          </p:cNvPr>
          <p:cNvSpPr/>
          <p:nvPr/>
        </p:nvSpPr>
        <p:spPr>
          <a:xfrm>
            <a:off x="260350" y="6396038"/>
            <a:ext cx="1684338" cy="10414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8F19D500-914B-4CD7-924C-2F8BEA7D8709}"/>
              </a:ext>
            </a:extLst>
          </p:cNvPr>
          <p:cNvCxnSpPr>
            <a:cxnSpLocks/>
          </p:cNvCxnSpPr>
          <p:nvPr/>
        </p:nvCxnSpPr>
        <p:spPr>
          <a:xfrm>
            <a:off x="295275" y="6292850"/>
            <a:ext cx="1644650" cy="0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5C5780C8-0576-4DF3-B243-ADCFF78CBDFB}"/>
              </a:ext>
            </a:extLst>
          </p:cNvPr>
          <p:cNvCxnSpPr/>
          <p:nvPr/>
        </p:nvCxnSpPr>
        <p:spPr>
          <a:xfrm>
            <a:off x="1944688" y="6254750"/>
            <a:ext cx="0" cy="12065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88725621-6969-48C6-B296-D2E08000B552}"/>
              </a:ext>
            </a:extLst>
          </p:cNvPr>
          <p:cNvCxnSpPr/>
          <p:nvPr/>
        </p:nvCxnSpPr>
        <p:spPr>
          <a:xfrm>
            <a:off x="255588" y="6238875"/>
            <a:ext cx="0" cy="12065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8A0434F8-BB69-459A-B40D-18C9ACE5723E}"/>
              </a:ext>
            </a:extLst>
          </p:cNvPr>
          <p:cNvCxnSpPr/>
          <p:nvPr/>
        </p:nvCxnSpPr>
        <p:spPr>
          <a:xfrm flipH="1">
            <a:off x="1987550" y="6403975"/>
            <a:ext cx="13335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5E695FC2-00F9-402F-BA6B-2CA9B2480438}"/>
              </a:ext>
            </a:extLst>
          </p:cNvPr>
          <p:cNvCxnSpPr/>
          <p:nvPr/>
        </p:nvCxnSpPr>
        <p:spPr>
          <a:xfrm flipH="1">
            <a:off x="1987550" y="7548563"/>
            <a:ext cx="119063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6E216E72-2D21-40BF-9B1D-2C1DD7FDFE35}"/>
              </a:ext>
            </a:extLst>
          </p:cNvPr>
          <p:cNvCxnSpPr/>
          <p:nvPr/>
        </p:nvCxnSpPr>
        <p:spPr>
          <a:xfrm flipH="1">
            <a:off x="1973263" y="8027988"/>
            <a:ext cx="13335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71D667DB-54B3-4A03-BAF8-4EA11307276D}"/>
              </a:ext>
            </a:extLst>
          </p:cNvPr>
          <p:cNvCxnSpPr/>
          <p:nvPr/>
        </p:nvCxnSpPr>
        <p:spPr>
          <a:xfrm flipH="1">
            <a:off x="1973263" y="8305800"/>
            <a:ext cx="13335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B3C22EEF-A9EF-4919-AB80-AC20A4848C31}"/>
              </a:ext>
            </a:extLst>
          </p:cNvPr>
          <p:cNvCxnSpPr/>
          <p:nvPr/>
        </p:nvCxnSpPr>
        <p:spPr>
          <a:xfrm>
            <a:off x="2039938" y="6435725"/>
            <a:ext cx="0" cy="1074738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9ECA9D70-9549-465D-9BC7-21B112A1E418}"/>
              </a:ext>
            </a:extLst>
          </p:cNvPr>
          <p:cNvCxnSpPr>
            <a:cxnSpLocks/>
          </p:cNvCxnSpPr>
          <p:nvPr/>
        </p:nvCxnSpPr>
        <p:spPr>
          <a:xfrm>
            <a:off x="2039938" y="8054975"/>
            <a:ext cx="0" cy="204788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E93D13D-9745-49FA-81A4-B239859DD095}"/>
              </a:ext>
            </a:extLst>
          </p:cNvPr>
          <p:cNvSpPr txBox="1"/>
          <p:nvPr/>
        </p:nvSpPr>
        <p:spPr>
          <a:xfrm>
            <a:off x="982663" y="6154738"/>
            <a:ext cx="360362" cy="168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500" dirty="0">
                <a:latin typeface="Arial" pitchFamily="34" charset="0"/>
                <a:ea typeface="+mn-ea"/>
                <a:cs typeface="Arial" pitchFamily="34" charset="0"/>
              </a:rPr>
              <a:t>254</a:t>
            </a:r>
            <a:endParaRPr kumimoji="0" lang="ko-KR" altLang="en-US" sz="5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5AEAA5-EA6F-4D9E-B7AE-038C62190051}"/>
              </a:ext>
            </a:extLst>
          </p:cNvPr>
          <p:cNvSpPr txBox="1"/>
          <p:nvPr/>
        </p:nvSpPr>
        <p:spPr>
          <a:xfrm rot="16200000">
            <a:off x="1968501" y="6888162"/>
            <a:ext cx="360362" cy="169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500" dirty="0">
                <a:latin typeface="Arial" pitchFamily="34" charset="0"/>
                <a:ea typeface="+mn-ea"/>
                <a:cs typeface="Arial" pitchFamily="34" charset="0"/>
              </a:rPr>
              <a:t>210</a:t>
            </a:r>
            <a:endParaRPr kumimoji="0" lang="ko-KR" altLang="en-US" sz="5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12A87A0-4EEC-486B-912F-0954493627B2}"/>
              </a:ext>
            </a:extLst>
          </p:cNvPr>
          <p:cNvSpPr txBox="1"/>
          <p:nvPr/>
        </p:nvSpPr>
        <p:spPr>
          <a:xfrm rot="16200000">
            <a:off x="1968500" y="8070850"/>
            <a:ext cx="360363" cy="169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500" dirty="0">
                <a:latin typeface="Arial" pitchFamily="34" charset="0"/>
                <a:ea typeface="+mn-ea"/>
                <a:cs typeface="Arial" pitchFamily="34" charset="0"/>
              </a:rPr>
              <a:t>42</a:t>
            </a:r>
            <a:endParaRPr kumimoji="0" lang="ko-KR" altLang="en-US" sz="5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3" name="사다리꼴 62">
            <a:extLst>
              <a:ext uri="{FF2B5EF4-FFF2-40B4-BE49-F238E27FC236}">
                <a16:creationId xmlns:a16="http://schemas.microsoft.com/office/drawing/2014/main" id="{47C8FA4E-88D3-4818-8610-F057026B5BED}"/>
              </a:ext>
            </a:extLst>
          </p:cNvPr>
          <p:cNvSpPr/>
          <p:nvPr/>
        </p:nvSpPr>
        <p:spPr>
          <a:xfrm rot="10800000">
            <a:off x="258763" y="7434263"/>
            <a:ext cx="1687512" cy="104775"/>
          </a:xfrm>
          <a:prstGeom prst="trapezoid">
            <a:avLst>
              <a:gd name="adj" fmla="val 10766"/>
            </a:avLst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pic>
        <p:nvPicPr>
          <p:cNvPr id="64" name="그림 63" descr="전자기기, 실내이(가) 표시된 사진&#10;&#10;자동 생성된 설명">
            <a:extLst>
              <a:ext uri="{FF2B5EF4-FFF2-40B4-BE49-F238E27FC236}">
                <a16:creationId xmlns:a16="http://schemas.microsoft.com/office/drawing/2014/main" id="{CD45E8FB-4C76-4716-95FC-EE301AE9CC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327"/>
          <a:stretch/>
        </p:blipFill>
        <p:spPr>
          <a:xfrm>
            <a:off x="255588" y="8047381"/>
            <a:ext cx="1681953" cy="24089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AD29D06-734A-4128-A011-065CBF834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47" y="1698490"/>
            <a:ext cx="2708920" cy="1911536"/>
          </a:xfrm>
          <a:prstGeom prst="rect">
            <a:avLst/>
          </a:prstGeom>
        </p:spPr>
      </p:pic>
      <p:sp>
        <p:nvSpPr>
          <p:cNvPr id="62" name="사각형: 둥근 모서리 61">
            <a:extLst>
              <a:ext uri="{FF2B5EF4-FFF2-40B4-BE49-F238E27FC236}">
                <a16:creationId xmlns:a16="http://schemas.microsoft.com/office/drawing/2014/main" id="{4F0F245A-3C37-493E-BE38-50812D78171D}"/>
              </a:ext>
            </a:extLst>
          </p:cNvPr>
          <p:cNvSpPr/>
          <p:nvPr/>
        </p:nvSpPr>
        <p:spPr>
          <a:xfrm>
            <a:off x="165681" y="1809562"/>
            <a:ext cx="608960" cy="17168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H.265</a:t>
            </a:r>
            <a:endParaRPr lang="ko-KR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CB23186-5196-42CF-B781-7B1012E3E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319" y="7641730"/>
            <a:ext cx="1675222" cy="2779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416</Words>
  <Application>Microsoft Office PowerPoint</Application>
  <PresentationFormat>화면 슬라이드 쇼(4:3)</PresentationFormat>
  <Paragraphs>121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Arial Unicode MS</vt:lpstr>
      <vt:lpstr>맑은 고딕</vt:lpstr>
      <vt:lpstr>Arial</vt:lpstr>
      <vt:lpstr>Arial Narrow</vt:lpstr>
      <vt:lpstr>Tahoma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안덕규</cp:lastModifiedBy>
  <cp:revision>213</cp:revision>
  <cp:lastPrinted>2015-04-07T08:26:15Z</cp:lastPrinted>
  <dcterms:created xsi:type="dcterms:W3CDTF">2014-10-16T04:41:30Z</dcterms:created>
  <dcterms:modified xsi:type="dcterms:W3CDTF">2022-06-13T08:24:15Z</dcterms:modified>
</cp:coreProperties>
</file>