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5" r:id="rId3"/>
    <p:sldId id="264" r:id="rId4"/>
    <p:sldId id="257" r:id="rId5"/>
    <p:sldId id="263" r:id="rId6"/>
  </p:sldIdLst>
  <p:sldSz cx="6858000" cy="9906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553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5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98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31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84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97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78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05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41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43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50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7C64A-F8DF-4FCF-ACBC-6EEA99EAB59A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1279-1BBC-4371-BFB7-9AE3040663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29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1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55AD39-DD14-43F9-B489-28B2F0FD4C21}"/>
              </a:ext>
            </a:extLst>
          </p:cNvPr>
          <p:cNvSpPr txBox="1"/>
          <p:nvPr/>
        </p:nvSpPr>
        <p:spPr>
          <a:xfrm>
            <a:off x="270511" y="272476"/>
            <a:ext cx="63351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dirty="0">
                <a:solidFill>
                  <a:srgbClr val="00B0F0"/>
                </a:solidFill>
              </a:rPr>
              <a:t>무엇을 놓쳤는 지  </a:t>
            </a:r>
            <a:r>
              <a:rPr lang="ko-KR" altLang="en-US" sz="2800" b="1">
                <a:solidFill>
                  <a:srgbClr val="00B0F0"/>
                </a:solidFill>
              </a:rPr>
              <a:t>확인</a:t>
            </a:r>
            <a:r>
              <a:rPr lang="en-US" altLang="ko-KR" sz="2800" b="1">
                <a:solidFill>
                  <a:srgbClr val="00B0F0"/>
                </a:solidFill>
              </a:rPr>
              <a:t> </a:t>
            </a:r>
            <a:r>
              <a:rPr lang="ko-KR" altLang="en-US" sz="2800" b="1">
                <a:solidFill>
                  <a:srgbClr val="00B0F0"/>
                </a:solidFill>
              </a:rPr>
              <a:t>하세요</a:t>
            </a:r>
            <a:endParaRPr lang="en-US" altLang="ko-KR" sz="2800" b="1">
              <a:solidFill>
                <a:srgbClr val="00B0F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/>
              <a:t>실시간 </a:t>
            </a:r>
            <a:r>
              <a:rPr lang="en-US" altLang="ko-KR" sz="1600"/>
              <a:t>FULL</a:t>
            </a:r>
            <a:r>
              <a:rPr lang="ko-KR" altLang="en-US" sz="1600"/>
              <a:t> </a:t>
            </a:r>
            <a:r>
              <a:rPr lang="en-US" altLang="ko-KR" sz="1600"/>
              <a:t>HD</a:t>
            </a:r>
            <a:r>
              <a:rPr lang="ko-KR" altLang="en-US" sz="1600"/>
              <a:t> 영상 고 선명화 처리 장치</a:t>
            </a:r>
            <a:endParaRPr lang="en-US" altLang="ko-KR" sz="1600"/>
          </a:p>
          <a:p>
            <a:pPr algn="ctr">
              <a:lnSpc>
                <a:spcPct val="150000"/>
              </a:lnSpc>
            </a:pPr>
            <a:r>
              <a:rPr lang="en-US" altLang="ko-KR" sz="1600"/>
              <a:t> -HD-SDI/</a:t>
            </a:r>
            <a:r>
              <a:rPr lang="ko-KR" altLang="en-US" sz="1600"/>
              <a:t> </a:t>
            </a:r>
            <a:r>
              <a:rPr lang="en-US" altLang="ko-KR" sz="1600"/>
              <a:t>HDMI </a:t>
            </a:r>
            <a:r>
              <a:rPr lang="ko-KR" altLang="en-US" sz="1600"/>
              <a:t>인터페이스</a:t>
            </a:r>
            <a:r>
              <a:rPr lang="en-US" altLang="ko-KR" sz="1600"/>
              <a:t> -</a:t>
            </a:r>
            <a:endParaRPr lang="ko-KR" altLang="en-US" sz="1600"/>
          </a:p>
          <a:p>
            <a:pPr algn="ctr"/>
            <a:endParaRPr lang="ko-KR" altLang="en-US" sz="2800" b="1" dirty="0">
              <a:solidFill>
                <a:srgbClr val="00B0F0"/>
              </a:solidFill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B3C37A10-30B8-4509-A0C4-58F0BB95A91E}"/>
              </a:ext>
            </a:extLst>
          </p:cNvPr>
          <p:cNvCxnSpPr/>
          <p:nvPr/>
        </p:nvCxnSpPr>
        <p:spPr>
          <a:xfrm>
            <a:off x="119140" y="3934703"/>
            <a:ext cx="661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F34E99F-11D2-4AC4-B63D-A10CF12E6DF0}"/>
              </a:ext>
            </a:extLst>
          </p:cNvPr>
          <p:cNvCxnSpPr/>
          <p:nvPr/>
        </p:nvCxnSpPr>
        <p:spPr>
          <a:xfrm>
            <a:off x="62001" y="9611017"/>
            <a:ext cx="661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B17854E-F796-4E58-A6A9-45BA3C80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6" y="4008024"/>
            <a:ext cx="3189345" cy="55753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EFDE3DF-A2B7-4D80-9A9B-1FB6ABEC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548" y="4034719"/>
            <a:ext cx="3305897" cy="5575385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F370BA17-DD30-4CA2-B403-30723895E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D3FA3F46-CC39-44C4-9FB1-0746B5A84E5A}"/>
              </a:ext>
            </a:extLst>
          </p:cNvPr>
          <p:cNvGrpSpPr/>
          <p:nvPr/>
        </p:nvGrpSpPr>
        <p:grpSpPr>
          <a:xfrm>
            <a:off x="129726" y="1918742"/>
            <a:ext cx="6616700" cy="1908216"/>
            <a:chOff x="798164" y="1773418"/>
            <a:chExt cx="7993982" cy="225614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8B6FF9E-D2D8-49AD-BBFE-84B987085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164" y="1773418"/>
              <a:ext cx="4010920" cy="225614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D805831-D4C2-4924-B843-305EFF758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1227" y="1773418"/>
              <a:ext cx="4010919" cy="2256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24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572" y="1743503"/>
            <a:ext cx="6807428" cy="234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 개요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PIE-01HD-1U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실시간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FULL HD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선명화 영상 개선 장비는 보나 나은 의사 결정 지원을 위하여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Full HD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실시간   비디오의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시각적 선명도를 현저히 향상시켜  더 많은 정보를 운영자에게 제공하는 비디오 처리 시스템입니다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   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특히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안개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먼지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수중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저조도 및 시정이 제한된 환경에서 가시성을 향상 시킵니다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전체적으로 색조   변화가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적은 영상을 강조 할 수 있으며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표면 검사 등의 정밀 개선이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프레임 지연이 거의 없이 실시간 영상 처리가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장면 마다의 파라미터 조정이 필요하지 않습니다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선명화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처리 외 에도     노이즈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제거 와 색상보정 기능도 사용 할 수 있습니다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문자 발생기가 내장 되어 있어 날짜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시간 및 영상 정보의 구체적인 내용을 같이 디스플레이 할 수 있습니다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100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684213"/>
            <a:ext cx="4592638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581525" y="684213"/>
            <a:ext cx="22764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37E1304-609D-4890-821A-7628EDC12B3B}"/>
              </a:ext>
            </a:extLst>
          </p:cNvPr>
          <p:cNvSpPr/>
          <p:nvPr/>
        </p:nvSpPr>
        <p:spPr>
          <a:xfrm>
            <a:off x="78057" y="5495966"/>
            <a:ext cx="67038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2.  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선명화 알고리즘 적용 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A98A26B-1A5E-4FAE-B911-446EE0BFF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67" y="1088063"/>
            <a:ext cx="2729701" cy="1213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D901A-C958-4577-B58A-7A9A2ACBB841}"/>
              </a:ext>
            </a:extLst>
          </p:cNvPr>
          <p:cNvSpPr txBox="1"/>
          <p:nvPr/>
        </p:nvSpPr>
        <p:spPr>
          <a:xfrm>
            <a:off x="52124" y="107449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PIE-01HD-1U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3D4397-3B10-431B-8F02-218B25522D67}"/>
              </a:ext>
            </a:extLst>
          </p:cNvPr>
          <p:cNvSpPr txBox="1"/>
          <p:nvPr/>
        </p:nvSpPr>
        <p:spPr>
          <a:xfrm>
            <a:off x="56838" y="242426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실시간 </a:t>
            </a:r>
            <a:r>
              <a:rPr lang="en-US" altLang="ko-KR" dirty="0"/>
              <a:t>FULL</a:t>
            </a:r>
            <a:r>
              <a:rPr lang="ko-KR" altLang="en-US" dirty="0"/>
              <a:t> </a:t>
            </a:r>
            <a:r>
              <a:rPr lang="en-US" altLang="ko-KR"/>
              <a:t>HD</a:t>
            </a:r>
            <a:r>
              <a:rPr lang="ko-KR" altLang="en-US"/>
              <a:t> 영상 고 선명화 </a:t>
            </a:r>
            <a:r>
              <a:rPr lang="ko-KR" altLang="en-US" dirty="0"/>
              <a:t>처리 장치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B9264EF-5C3D-4174-A448-F3F1408E1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77" t="25877" r="49442" b="25188"/>
          <a:stretch/>
        </p:blipFill>
        <p:spPr>
          <a:xfrm>
            <a:off x="3326447" y="5851186"/>
            <a:ext cx="3316221" cy="178510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55D207B-4C98-4F3E-B6FA-52E71B5A9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4" t="25877" r="577" b="25188"/>
          <a:stretch/>
        </p:blipFill>
        <p:spPr>
          <a:xfrm>
            <a:off x="192698" y="5851186"/>
            <a:ext cx="3169226" cy="178510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872CCAC-943C-47DA-9357-CAA2D83B1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89" b="14410"/>
          <a:stretch/>
        </p:blipFill>
        <p:spPr>
          <a:xfrm>
            <a:off x="157666" y="4160812"/>
            <a:ext cx="2076454" cy="6722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F7901C0-B359-477F-B8FD-19F0341B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824" y="4172606"/>
            <a:ext cx="2178178" cy="66049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183DD7C-465B-4A76-8702-F0D4CF6E1A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63" b="18571"/>
          <a:stretch/>
        </p:blipFill>
        <p:spPr>
          <a:xfrm>
            <a:off x="4597671" y="4172607"/>
            <a:ext cx="2154916" cy="678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C70884-99E4-41C9-B9E2-F64D7E8BB2CA}"/>
              </a:ext>
            </a:extLst>
          </p:cNvPr>
          <p:cNvSpPr txBox="1"/>
          <p:nvPr/>
        </p:nvSpPr>
        <p:spPr>
          <a:xfrm>
            <a:off x="455145" y="492420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/>
              <a:t>Full HD </a:t>
            </a:r>
            <a:r>
              <a:rPr lang="ko-KR" altLang="en-US" sz="1200"/>
              <a:t>영상 입 </a:t>
            </a:r>
            <a:r>
              <a:rPr lang="en-US" altLang="ko-KR" sz="1200"/>
              <a:t>/ </a:t>
            </a:r>
            <a:r>
              <a:rPr lang="ko-KR" altLang="en-US" sz="1200"/>
              <a:t>출력</a:t>
            </a:r>
            <a:endParaRPr lang="en-US" altLang="ko-KR" sz="1200"/>
          </a:p>
          <a:p>
            <a:pPr algn="ctr"/>
            <a:r>
              <a:rPr lang="en-US" altLang="ko-KR" sz="1200"/>
              <a:t>( SDI &amp; HDMI )</a:t>
            </a:r>
            <a:endParaRPr lang="ko-KR" alt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537DEB-1AE5-4CC8-A7E5-49BA0AC2CC2D}"/>
              </a:ext>
            </a:extLst>
          </p:cNvPr>
          <p:cNvSpPr txBox="1"/>
          <p:nvPr/>
        </p:nvSpPr>
        <p:spPr>
          <a:xfrm>
            <a:off x="2811062" y="4940691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/>
              <a:t>영상</a:t>
            </a:r>
            <a:r>
              <a:rPr lang="en-US" altLang="ko-KR" sz="1200"/>
              <a:t> </a:t>
            </a:r>
            <a:r>
              <a:rPr lang="ko-KR" altLang="en-US" sz="1200"/>
              <a:t>선명화 </a:t>
            </a:r>
            <a:endParaRPr lang="en-US" altLang="ko-KR" sz="1200"/>
          </a:p>
          <a:p>
            <a:pPr algn="ctr"/>
            <a:r>
              <a:rPr lang="ko-KR" altLang="en-US" sz="1200"/>
              <a:t>수동 조정 버턴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E7EC8-467F-4F29-849E-4C0707D384A7}"/>
              </a:ext>
            </a:extLst>
          </p:cNvPr>
          <p:cNvSpPr txBox="1"/>
          <p:nvPr/>
        </p:nvSpPr>
        <p:spPr>
          <a:xfrm>
            <a:off x="4827233" y="4923986"/>
            <a:ext cx="1745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/>
              <a:t>영상</a:t>
            </a:r>
            <a:r>
              <a:rPr lang="en-US" altLang="ko-KR" sz="1200"/>
              <a:t> </a:t>
            </a:r>
            <a:r>
              <a:rPr lang="ko-KR" altLang="en-US" sz="1200"/>
              <a:t>선명화 </a:t>
            </a:r>
            <a:endParaRPr lang="en-US" altLang="ko-KR" sz="1200"/>
          </a:p>
          <a:p>
            <a:pPr algn="ctr"/>
            <a:r>
              <a:rPr lang="ko-KR" altLang="en-US" sz="1200"/>
              <a:t>원격 제어 및 문자 입력 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7F43FE9-468A-4739-B774-D45F95F51CE6}"/>
              </a:ext>
            </a:extLst>
          </p:cNvPr>
          <p:cNvSpPr/>
          <p:nvPr/>
        </p:nvSpPr>
        <p:spPr>
          <a:xfrm>
            <a:off x="60938" y="7730786"/>
            <a:ext cx="6620366" cy="184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어둡게 보이는 영역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하얗게 떠버린 영역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희미하게 콘트라스트가 떨어진 영역 등 다이나믹 레인지가 떨어진 </a:t>
            </a:r>
            <a:endParaRPr lang="en-US" altLang="ko-KR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영역을 탐색하여 해당 부분을 특수한 알고리즘으로 다이나믹 레인지를 넓혀갑니다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영역의 판단은 각 화소 별로 처리함으로 역광 등으로 인해 극단적으로 밝은 부분과 어두운 부분이 혼재되어</a:t>
            </a:r>
            <a:endParaRPr lang="en-US" altLang="ko-KR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   있어도 영상 전체의 밸런스르 손상시키는 경우는 없습니다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밝은 장소는 밝게 어두운 장소는 어둡게 처리를 통한 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시간 어떤 환경의 변화에 대하여도 본 알고리즘으로 </a:t>
            </a:r>
            <a:endParaRPr lang="en-US" altLang="ko-KR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대응 가능합니다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이러한 원리를 기반으로 한 노이즈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콘트라스트 대책을 강화 한 제품입니다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7E45B8-A621-4B38-BCBC-31347081821A}"/>
              </a:ext>
            </a:extLst>
          </p:cNvPr>
          <p:cNvSpPr txBox="1"/>
          <p:nvPr/>
        </p:nvSpPr>
        <p:spPr>
          <a:xfrm>
            <a:off x="1418774" y="718372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>
                <a:solidFill>
                  <a:schemeClr val="bg1"/>
                </a:solidFill>
              </a:rPr>
              <a:t>개선 전</a:t>
            </a:r>
            <a:endParaRPr lang="en-US" altLang="ko-KR" sz="12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206FE0-F07E-483D-BA22-E181CBB1FBA4}"/>
              </a:ext>
            </a:extLst>
          </p:cNvPr>
          <p:cNvSpPr txBox="1"/>
          <p:nvPr/>
        </p:nvSpPr>
        <p:spPr>
          <a:xfrm>
            <a:off x="4629358" y="7146427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>
                <a:solidFill>
                  <a:schemeClr val="bg1"/>
                </a:solidFill>
              </a:rPr>
              <a:t>개선 후</a:t>
            </a:r>
            <a:endParaRPr lang="en-US" altLang="ko-K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8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1F35846-F8DA-4572-8F92-D07FB0291391}"/>
              </a:ext>
            </a:extLst>
          </p:cNvPr>
          <p:cNvGrpSpPr/>
          <p:nvPr/>
        </p:nvGrpSpPr>
        <p:grpSpPr>
          <a:xfrm>
            <a:off x="1020900" y="6600626"/>
            <a:ext cx="4595885" cy="3091607"/>
            <a:chOff x="804242" y="5654523"/>
            <a:chExt cx="4962569" cy="3624993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988A347-7D0F-4753-B7C8-09270FE7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42" y="5654523"/>
              <a:ext cx="4962569" cy="36249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5F138E-A9FE-4BC6-B827-7FE269E1CA7E}"/>
                </a:ext>
              </a:extLst>
            </p:cNvPr>
            <p:cNvSpPr txBox="1"/>
            <p:nvPr/>
          </p:nvSpPr>
          <p:spPr>
            <a:xfrm>
              <a:off x="4863572" y="8792480"/>
              <a:ext cx="3417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dirty="0"/>
                <a:t>44.5</a:t>
              </a:r>
              <a:endParaRPr lang="ko-KR" altLang="en-US" sz="7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C79C7D-9A06-4B66-9724-5A79EEF53B38}"/>
                </a:ext>
              </a:extLst>
            </p:cNvPr>
            <p:cNvSpPr txBox="1"/>
            <p:nvPr/>
          </p:nvSpPr>
          <p:spPr>
            <a:xfrm>
              <a:off x="3118050" y="8417036"/>
              <a:ext cx="4315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dirty="0"/>
                <a:t>431.99</a:t>
              </a:r>
              <a:endParaRPr lang="ko-KR" altLang="en-US" sz="7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9BE415-946D-40C8-B81D-EE301DC5D3C0}"/>
                </a:ext>
              </a:extLst>
            </p:cNvPr>
            <p:cNvSpPr txBox="1"/>
            <p:nvPr/>
          </p:nvSpPr>
          <p:spPr>
            <a:xfrm>
              <a:off x="5045673" y="7515007"/>
              <a:ext cx="3193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dirty="0"/>
                <a:t>198</a:t>
              </a:r>
              <a:endParaRPr lang="ko-KR" altLang="en-US" sz="7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52154B-5CE8-4F70-B136-E038FE94FA6F}"/>
                </a:ext>
              </a:extLst>
            </p:cNvPr>
            <p:cNvSpPr txBox="1"/>
            <p:nvPr/>
          </p:nvSpPr>
          <p:spPr>
            <a:xfrm>
              <a:off x="5048013" y="6114227"/>
              <a:ext cx="3417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dirty="0"/>
                <a:t>44.5</a:t>
              </a:r>
              <a:endParaRPr lang="ko-KR" altLang="en-US" sz="7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3037965-D97D-44C1-8EA5-901D125A1A80}"/>
                </a:ext>
              </a:extLst>
            </p:cNvPr>
            <p:cNvSpPr txBox="1"/>
            <p:nvPr/>
          </p:nvSpPr>
          <p:spPr>
            <a:xfrm>
              <a:off x="3066596" y="5716769"/>
              <a:ext cx="38664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dirty="0"/>
                <a:t>482.6</a:t>
              </a:r>
              <a:endParaRPr lang="ko-KR" altLang="en-US" sz="700" dirty="0"/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A1E4AB5E-D2A3-4B32-8DDB-BC643DBCC111}"/>
              </a:ext>
            </a:extLst>
          </p:cNvPr>
          <p:cNvSpPr/>
          <p:nvPr/>
        </p:nvSpPr>
        <p:spPr>
          <a:xfrm>
            <a:off x="0" y="684213"/>
            <a:ext cx="4592638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888E64D-E7B1-4B76-BC87-EEB6E63CD1B1}"/>
              </a:ext>
            </a:extLst>
          </p:cNvPr>
          <p:cNvSpPr/>
          <p:nvPr/>
        </p:nvSpPr>
        <p:spPr>
          <a:xfrm>
            <a:off x="4581525" y="684213"/>
            <a:ext cx="22764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424DF0-49B3-415E-8283-2567068A135D}"/>
              </a:ext>
            </a:extLst>
          </p:cNvPr>
          <p:cNvSpPr/>
          <p:nvPr/>
        </p:nvSpPr>
        <p:spPr>
          <a:xfrm>
            <a:off x="68347" y="4187578"/>
            <a:ext cx="1082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</a:rPr>
              <a:t>4. </a:t>
            </a:r>
            <a:r>
              <a:rPr lang="ko-KR" altLang="en-US" sz="1200" dirty="0">
                <a:latin typeface="+mn-ea"/>
              </a:rPr>
              <a:t>주요 명칭 </a:t>
            </a:r>
            <a:endParaRPr lang="ko-KR" altLang="ko-KR" sz="1200" dirty="0"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D9A57F-5381-47BD-86FD-A777301BB6DE}"/>
              </a:ext>
            </a:extLst>
          </p:cNvPr>
          <p:cNvSpPr/>
          <p:nvPr/>
        </p:nvSpPr>
        <p:spPr>
          <a:xfrm>
            <a:off x="116560" y="6850117"/>
            <a:ext cx="982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</a:rPr>
              <a:t>5.  </a:t>
            </a:r>
            <a:r>
              <a:rPr lang="ko-KR" altLang="en-US" sz="1200" dirty="0">
                <a:latin typeface="+mn-ea"/>
              </a:rPr>
              <a:t>외관도  </a:t>
            </a:r>
            <a:endParaRPr lang="ko-KR" altLang="ko-KR" sz="1200" dirty="0">
              <a:latin typeface="+mn-ea"/>
            </a:endParaRPr>
          </a:p>
        </p:txBody>
      </p:sp>
      <p:pic>
        <p:nvPicPr>
          <p:cNvPr id="21" name="Picture 2" descr="C:\Users\lh\Desktop\临时照片\1U影像增强器\选中\JPG格式\1U影像增强器前1.jpg">
            <a:extLst>
              <a:ext uri="{FF2B5EF4-FFF2-40B4-BE49-F238E27FC236}">
                <a16:creationId xmlns:a16="http://schemas.microsoft.com/office/drawing/2014/main" id="{A3F0E1A2-5D41-448B-841F-50950C76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2" y="4491631"/>
            <a:ext cx="4470787" cy="52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FCD425-C0D7-4CBA-9264-AA3C605F2B82}"/>
              </a:ext>
            </a:extLst>
          </p:cNvPr>
          <p:cNvSpPr txBox="1"/>
          <p:nvPr/>
        </p:nvSpPr>
        <p:spPr>
          <a:xfrm>
            <a:off x="1126841" y="5348969"/>
            <a:ext cx="4470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(1) LED</a:t>
            </a:r>
            <a:r>
              <a:rPr lang="ko-KR" altLang="en-US" sz="1000" dirty="0"/>
              <a:t> 표시기</a:t>
            </a:r>
            <a:r>
              <a:rPr lang="en-US" altLang="ko-KR" sz="1000" dirty="0"/>
              <a:t>, (2) </a:t>
            </a:r>
            <a:r>
              <a:rPr lang="ko-KR" altLang="en-US" sz="1000" dirty="0"/>
              <a:t>선명도</a:t>
            </a:r>
            <a:r>
              <a:rPr lang="en-US" altLang="ko-KR" sz="1000" dirty="0"/>
              <a:t>, (3) </a:t>
            </a:r>
            <a:r>
              <a:rPr lang="ko-KR" altLang="en-US" sz="1000" dirty="0"/>
              <a:t>칼라</a:t>
            </a:r>
            <a:r>
              <a:rPr lang="en-US" altLang="ko-KR" sz="1000" dirty="0"/>
              <a:t>, (4) DNR, (5) </a:t>
            </a:r>
            <a:r>
              <a:rPr lang="ko-KR" altLang="en-US" sz="1000" dirty="0"/>
              <a:t>고정버튼</a:t>
            </a:r>
            <a:r>
              <a:rPr lang="en-US" altLang="ko-KR" sz="1000" dirty="0"/>
              <a:t>  </a:t>
            </a:r>
            <a:endParaRPr lang="ko-KR" altLang="en-US" sz="1000" dirty="0"/>
          </a:p>
        </p:txBody>
      </p:sp>
      <p:pic>
        <p:nvPicPr>
          <p:cNvPr id="27" name="图片 4">
            <a:extLst>
              <a:ext uri="{FF2B5EF4-FFF2-40B4-BE49-F238E27FC236}">
                <a16:creationId xmlns:a16="http://schemas.microsoft.com/office/drawing/2014/main" id="{0FD165DB-0A0B-460C-B6DF-37E50D6DC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8" y="5645712"/>
            <a:ext cx="4363387" cy="5559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1380E9F-7864-4E83-A93C-D762A5E2CF44}"/>
              </a:ext>
            </a:extLst>
          </p:cNvPr>
          <p:cNvSpPr txBox="1"/>
          <p:nvPr/>
        </p:nvSpPr>
        <p:spPr>
          <a:xfrm>
            <a:off x="152210" y="6488904"/>
            <a:ext cx="6261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(1) HDMI </a:t>
            </a:r>
            <a:r>
              <a:rPr lang="ko-KR" altLang="en-US" sz="1000" dirty="0"/>
              <a:t>출력</a:t>
            </a:r>
            <a:r>
              <a:rPr lang="en-US" altLang="ko-KR" sz="1000" dirty="0"/>
              <a:t>, (2) HDMI</a:t>
            </a:r>
            <a:r>
              <a:rPr lang="ko-KR" altLang="en-US" sz="1000" dirty="0"/>
              <a:t> 입력</a:t>
            </a:r>
            <a:r>
              <a:rPr lang="en-US" altLang="ko-KR" sz="1000" dirty="0"/>
              <a:t>, (3) SDI </a:t>
            </a:r>
            <a:r>
              <a:rPr lang="ko-KR" altLang="en-US" sz="1000" dirty="0"/>
              <a:t>출력</a:t>
            </a:r>
            <a:r>
              <a:rPr lang="en-US" altLang="ko-KR" sz="1000" dirty="0"/>
              <a:t>, (4) SDI </a:t>
            </a:r>
            <a:r>
              <a:rPr lang="ko-KR" altLang="en-US" sz="1000" dirty="0"/>
              <a:t>입력</a:t>
            </a:r>
            <a:r>
              <a:rPr lang="en-US" altLang="ko-KR" sz="1000" dirty="0"/>
              <a:t>, (5) RS-485, (6) </a:t>
            </a:r>
            <a:r>
              <a:rPr lang="ko-KR" altLang="en-US" sz="1000" dirty="0"/>
              <a:t>네트워크</a:t>
            </a:r>
            <a:r>
              <a:rPr lang="en-US" altLang="ko-KR" sz="1000" dirty="0"/>
              <a:t>, (7)  </a:t>
            </a:r>
            <a:r>
              <a:rPr lang="ko-KR" altLang="en-US" sz="1000" dirty="0"/>
              <a:t>전원</a:t>
            </a:r>
            <a:r>
              <a:rPr lang="en-US" altLang="ko-KR" sz="1000" dirty="0"/>
              <a:t> </a:t>
            </a:r>
            <a:r>
              <a:rPr lang="ko-KR" altLang="en-US" sz="1000" dirty="0"/>
              <a:t>스위치 </a:t>
            </a:r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27B2021C-5445-494E-9D78-88A0813F1687}"/>
              </a:ext>
            </a:extLst>
          </p:cNvPr>
          <p:cNvCxnSpPr>
            <a:cxnSpLocks/>
          </p:cNvCxnSpPr>
          <p:nvPr/>
        </p:nvCxnSpPr>
        <p:spPr>
          <a:xfrm flipV="1">
            <a:off x="2325637" y="4907375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1367C613-52D9-4152-987B-152673801994}"/>
              </a:ext>
            </a:extLst>
          </p:cNvPr>
          <p:cNvCxnSpPr>
            <a:cxnSpLocks/>
          </p:cNvCxnSpPr>
          <p:nvPr/>
        </p:nvCxnSpPr>
        <p:spPr>
          <a:xfrm flipV="1">
            <a:off x="3318843" y="4920310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79243E7A-5486-422F-AD93-BCC93204F9C2}"/>
              </a:ext>
            </a:extLst>
          </p:cNvPr>
          <p:cNvCxnSpPr>
            <a:cxnSpLocks/>
          </p:cNvCxnSpPr>
          <p:nvPr/>
        </p:nvCxnSpPr>
        <p:spPr>
          <a:xfrm flipV="1">
            <a:off x="4255501" y="4905709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11A45E0E-1662-4099-9DFC-1FEE8E16A965}"/>
              </a:ext>
            </a:extLst>
          </p:cNvPr>
          <p:cNvCxnSpPr>
            <a:cxnSpLocks/>
          </p:cNvCxnSpPr>
          <p:nvPr/>
        </p:nvCxnSpPr>
        <p:spPr>
          <a:xfrm flipV="1">
            <a:off x="1813700" y="6059681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3678A1E1-7A7B-4491-8E43-4FFF89D1EF23}"/>
              </a:ext>
            </a:extLst>
          </p:cNvPr>
          <p:cNvCxnSpPr>
            <a:cxnSpLocks/>
          </p:cNvCxnSpPr>
          <p:nvPr/>
        </p:nvCxnSpPr>
        <p:spPr>
          <a:xfrm flipV="1">
            <a:off x="2025020" y="6057330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6F3A20E8-D120-4C3C-BC0B-CFA6577F355F}"/>
              </a:ext>
            </a:extLst>
          </p:cNvPr>
          <p:cNvCxnSpPr>
            <a:cxnSpLocks/>
          </p:cNvCxnSpPr>
          <p:nvPr/>
        </p:nvCxnSpPr>
        <p:spPr>
          <a:xfrm flipV="1">
            <a:off x="3615117" y="6012618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D3E2A687-33F7-452A-9E99-A14F35FCFD69}"/>
              </a:ext>
            </a:extLst>
          </p:cNvPr>
          <p:cNvCxnSpPr>
            <a:cxnSpLocks/>
          </p:cNvCxnSpPr>
          <p:nvPr/>
        </p:nvCxnSpPr>
        <p:spPr>
          <a:xfrm flipV="1">
            <a:off x="4839446" y="6026698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06EE31A-4D45-4193-9B39-32AC7828C74A}"/>
              </a:ext>
            </a:extLst>
          </p:cNvPr>
          <p:cNvSpPr txBox="1"/>
          <p:nvPr/>
        </p:nvSpPr>
        <p:spPr>
          <a:xfrm>
            <a:off x="56838" y="242426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실시간 </a:t>
            </a:r>
            <a:r>
              <a:rPr lang="en-US" altLang="ko-KR" dirty="0"/>
              <a:t>FULL</a:t>
            </a:r>
            <a:r>
              <a:rPr lang="ko-KR" altLang="en-US" dirty="0"/>
              <a:t> </a:t>
            </a:r>
            <a:r>
              <a:rPr lang="en-US" altLang="ko-KR"/>
              <a:t>HD</a:t>
            </a:r>
            <a:r>
              <a:rPr lang="ko-KR" altLang="en-US"/>
              <a:t> 영상 고 선명화 처리 </a:t>
            </a:r>
            <a:r>
              <a:rPr lang="ko-KR" altLang="en-US" dirty="0"/>
              <a:t>장치</a:t>
            </a: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C888060B-969F-4BB3-A651-D5279779D4C3}"/>
              </a:ext>
            </a:extLst>
          </p:cNvPr>
          <p:cNvCxnSpPr>
            <a:cxnSpLocks/>
          </p:cNvCxnSpPr>
          <p:nvPr/>
        </p:nvCxnSpPr>
        <p:spPr>
          <a:xfrm flipV="1">
            <a:off x="1597608" y="6055129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4E245A8B-F64A-4AC0-9C79-C55752754945}"/>
              </a:ext>
            </a:extLst>
          </p:cNvPr>
          <p:cNvCxnSpPr>
            <a:cxnSpLocks/>
          </p:cNvCxnSpPr>
          <p:nvPr/>
        </p:nvCxnSpPr>
        <p:spPr>
          <a:xfrm flipV="1">
            <a:off x="2184244" y="6066426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F60268AA-6E97-4B7F-B6ED-A4D936512AF5}"/>
              </a:ext>
            </a:extLst>
          </p:cNvPr>
          <p:cNvCxnSpPr>
            <a:cxnSpLocks/>
          </p:cNvCxnSpPr>
          <p:nvPr/>
        </p:nvCxnSpPr>
        <p:spPr>
          <a:xfrm flipV="1">
            <a:off x="4115539" y="6035362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B50EBD-EB79-4CF7-AFC1-EB9F1A36231A}"/>
              </a:ext>
            </a:extLst>
          </p:cNvPr>
          <p:cNvSpPr txBox="1"/>
          <p:nvPr/>
        </p:nvSpPr>
        <p:spPr>
          <a:xfrm>
            <a:off x="2186385" y="5145776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(1)</a:t>
            </a:r>
            <a:endParaRPr lang="ko-KR" altLang="en-US" sz="1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DD563D-76D7-474E-9745-E4A6E3F9C153}"/>
              </a:ext>
            </a:extLst>
          </p:cNvPr>
          <p:cNvSpPr txBox="1"/>
          <p:nvPr/>
        </p:nvSpPr>
        <p:spPr>
          <a:xfrm>
            <a:off x="3184946" y="5160961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(2)</a:t>
            </a:r>
            <a:endParaRPr lang="ko-KR" altLang="en-US" sz="1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9CF133-4BCB-4A3A-8E57-8676EE5AF0D2}"/>
              </a:ext>
            </a:extLst>
          </p:cNvPr>
          <p:cNvSpPr txBox="1"/>
          <p:nvPr/>
        </p:nvSpPr>
        <p:spPr>
          <a:xfrm>
            <a:off x="3480650" y="5161617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(3)</a:t>
            </a:r>
            <a:endParaRPr lang="ko-KR" altLang="en-US" sz="1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293794-1896-44C9-AB29-DB37F2BD3231}"/>
              </a:ext>
            </a:extLst>
          </p:cNvPr>
          <p:cNvSpPr txBox="1"/>
          <p:nvPr/>
        </p:nvSpPr>
        <p:spPr>
          <a:xfrm>
            <a:off x="3761090" y="5161392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(4)</a:t>
            </a:r>
            <a:endParaRPr lang="ko-KR" altLang="en-US" sz="1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C48990-E540-4F68-9AA0-736271DC9AD8}"/>
              </a:ext>
            </a:extLst>
          </p:cNvPr>
          <p:cNvSpPr txBox="1"/>
          <p:nvPr/>
        </p:nvSpPr>
        <p:spPr>
          <a:xfrm>
            <a:off x="4133474" y="5156840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(5)</a:t>
            </a:r>
            <a:endParaRPr lang="ko-KR" altLang="en-US" sz="1000" dirty="0"/>
          </a:p>
        </p:txBody>
      </p: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3DC054C6-D5D4-4C08-A114-0001EA31F54D}"/>
              </a:ext>
            </a:extLst>
          </p:cNvPr>
          <p:cNvCxnSpPr>
            <a:cxnSpLocks/>
          </p:cNvCxnSpPr>
          <p:nvPr/>
        </p:nvCxnSpPr>
        <p:spPr>
          <a:xfrm flipV="1">
            <a:off x="3614547" y="4922582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F3141385-BBD1-4C83-B348-8BD6BF3CEE85}"/>
              </a:ext>
            </a:extLst>
          </p:cNvPr>
          <p:cNvCxnSpPr>
            <a:cxnSpLocks/>
          </p:cNvCxnSpPr>
          <p:nvPr/>
        </p:nvCxnSpPr>
        <p:spPr>
          <a:xfrm flipV="1">
            <a:off x="3889779" y="4911206"/>
            <a:ext cx="1" cy="28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EC5F1F2-5229-4CAE-AA45-9B9BEE0F4D0E}"/>
              </a:ext>
            </a:extLst>
          </p:cNvPr>
          <p:cNvSpPr txBox="1"/>
          <p:nvPr/>
        </p:nvSpPr>
        <p:spPr>
          <a:xfrm>
            <a:off x="1435612" y="6296476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(1)</a:t>
            </a:r>
            <a:endParaRPr lang="ko-KR" altLang="en-US" sz="1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9DA6E9-D28A-47B0-9C84-99D4E7267374}"/>
              </a:ext>
            </a:extLst>
          </p:cNvPr>
          <p:cNvSpPr txBox="1"/>
          <p:nvPr/>
        </p:nvSpPr>
        <p:spPr>
          <a:xfrm>
            <a:off x="1624108" y="6292460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(2)</a:t>
            </a:r>
            <a:endParaRPr lang="ko-KR" altLang="en-US" sz="1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F42138-E984-4A99-AA21-FF8DA5F36C1F}"/>
              </a:ext>
            </a:extLst>
          </p:cNvPr>
          <p:cNvSpPr txBox="1"/>
          <p:nvPr/>
        </p:nvSpPr>
        <p:spPr>
          <a:xfrm>
            <a:off x="1860732" y="6300476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(3)</a:t>
            </a:r>
            <a:endParaRPr lang="ko-KR" altLang="en-US" sz="1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B70220-13DD-45A6-B15C-525231E8F929}"/>
              </a:ext>
            </a:extLst>
          </p:cNvPr>
          <p:cNvSpPr txBox="1"/>
          <p:nvPr/>
        </p:nvSpPr>
        <p:spPr>
          <a:xfrm>
            <a:off x="2037196" y="6284429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(4)</a:t>
            </a:r>
            <a:endParaRPr lang="ko-KR" altLang="en-US" sz="1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696D5E-57B0-4A44-81B9-839E3690FF20}"/>
              </a:ext>
            </a:extLst>
          </p:cNvPr>
          <p:cNvSpPr txBox="1"/>
          <p:nvPr/>
        </p:nvSpPr>
        <p:spPr>
          <a:xfrm>
            <a:off x="3440013" y="6232866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(5)</a:t>
            </a:r>
            <a:endParaRPr lang="ko-KR" altLang="en-US" sz="10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EF7857-414F-4BB5-995C-A6ED92D1DB61}"/>
              </a:ext>
            </a:extLst>
          </p:cNvPr>
          <p:cNvSpPr txBox="1"/>
          <p:nvPr/>
        </p:nvSpPr>
        <p:spPr>
          <a:xfrm>
            <a:off x="3941331" y="6240886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(6)</a:t>
            </a:r>
            <a:endParaRPr lang="ko-KR" altLang="en-US" sz="10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F57317-7273-4D20-807F-F55C66080532}"/>
              </a:ext>
            </a:extLst>
          </p:cNvPr>
          <p:cNvSpPr txBox="1"/>
          <p:nvPr/>
        </p:nvSpPr>
        <p:spPr>
          <a:xfrm>
            <a:off x="4683283" y="6236874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(7)</a:t>
            </a:r>
            <a:endParaRPr lang="ko-KR" altLang="en-US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E76911-C696-4EBC-A86C-FEF6FFDCBB49}"/>
              </a:ext>
            </a:extLst>
          </p:cNvPr>
          <p:cNvSpPr txBox="1"/>
          <p:nvPr/>
        </p:nvSpPr>
        <p:spPr>
          <a:xfrm>
            <a:off x="174799" y="1269224"/>
            <a:ext cx="6530427" cy="310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Full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HD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표준 영상 신호에 이미지 선명화 기술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 Dynamic Range Enhancement)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실시해 그 결과를 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실시간으로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HDMI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신호로 동시에 출력하는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장치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영상지연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(No Latency)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없는 실시간 비디오 프로세싱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  Full HD (1920x1080 60Hz)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해상도의 비디오 처리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플러그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&amp;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플레이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아키텍츠로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기존 장비에 추가하여 사용 가능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전면 조정 버튼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개선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칼라 보정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노이즈 개선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통한 사용 편리성 향상</a:t>
            </a:r>
          </a:p>
          <a:p>
            <a:pPr>
              <a:lnSpc>
                <a:spcPct val="150000"/>
              </a:lnSpc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시리얼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통신 및 네트워크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업데이트 예정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통한 원거리에서 이미지 개선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작업 수행</a:t>
            </a:r>
            <a:endParaRPr lang="en-US" altLang="ko-KR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RS-232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시리얼 통신을 이용하여 날짜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시간 표출  또는 문자 입력 가능 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라인당 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자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, 3 </a:t>
            </a:r>
            <a:r>
              <a:rPr lang="ko-KR" altLang="en-US" sz="1100">
                <a:latin typeface="나눔고딕" panose="020D0604000000000000" pitchFamily="50" charset="-127"/>
                <a:ea typeface="나눔고딕" panose="020D0604000000000000" pitchFamily="50" charset="-127"/>
              </a:rPr>
              <a:t>라인</a:t>
            </a:r>
            <a:r>
              <a:rPr lang="en-US" altLang="ko-KR" sz="11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 3G-SDI(HD-SDI)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출력 및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HDMI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출력 지원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Application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활용 가능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군사용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의료용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재난 감시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문화재 탐사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해상 감시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공중 촬영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간단한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조작으로 선명화 실현</a:t>
            </a:r>
          </a:p>
          <a:p>
            <a:pPr>
              <a:lnSpc>
                <a:spcPct val="150000"/>
              </a:lnSpc>
            </a:pP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F873892-8850-4DA3-8E13-DA0E7EF83A64}"/>
              </a:ext>
            </a:extLst>
          </p:cNvPr>
          <p:cNvSpPr/>
          <p:nvPr/>
        </p:nvSpPr>
        <p:spPr>
          <a:xfrm>
            <a:off x="-7395" y="1038053"/>
            <a:ext cx="1181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>
                <a:latin typeface="+mn-ea"/>
              </a:rPr>
              <a:t>3. </a:t>
            </a:r>
            <a:r>
              <a:rPr lang="ko-KR" altLang="en-US" sz="1200">
                <a:latin typeface="+mn-ea"/>
              </a:rPr>
              <a:t>제품</a:t>
            </a:r>
            <a:r>
              <a:rPr lang="en-US" altLang="ko-KR" sz="1200">
                <a:latin typeface="+mn-ea"/>
              </a:rPr>
              <a:t> </a:t>
            </a:r>
            <a:r>
              <a:rPr lang="ko-KR" altLang="en-US" sz="1200">
                <a:latin typeface="+mn-ea"/>
              </a:rPr>
              <a:t>특장점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9AF32E05-8A97-4821-95F2-3D55B28A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109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0" y="684213"/>
            <a:ext cx="4592638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81525" y="684213"/>
            <a:ext cx="22764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-19142" y="1037120"/>
            <a:ext cx="1082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</a:rPr>
              <a:t>6.  </a:t>
            </a:r>
            <a:r>
              <a:rPr lang="ko-KR" altLang="en-US" sz="1200" dirty="0">
                <a:latin typeface="+mn-ea"/>
              </a:rPr>
              <a:t>기본 구성</a:t>
            </a:r>
            <a:endParaRPr lang="ko-KR" altLang="ko-KR" sz="1200" dirty="0"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33832C1-CF97-44D2-BC4D-82AE719A2333}"/>
              </a:ext>
            </a:extLst>
          </p:cNvPr>
          <p:cNvSpPr/>
          <p:nvPr/>
        </p:nvSpPr>
        <p:spPr>
          <a:xfrm>
            <a:off x="222073" y="5992646"/>
            <a:ext cx="6492173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 모델명 ：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PIE-01HD-1U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 latinLnBrk="0">
              <a:buFontTx/>
              <a:buAutoNum type="circleNumDbPlain" startAt="2"/>
            </a:pP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영상처리알고리즘：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DRE(Dynamic Range Enhancer),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노이즈 제거기능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색상보정기능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228600" indent="-228600" latinLnBrk="0">
              <a:buAutoNum type="circleNumDbPlain" startAt="3"/>
            </a:pP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선명화 처리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전면 조정 버튼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RS-485, TCP/IP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네트워크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업데이트예정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 marL="228600" indent="-228600" latinLnBrk="0">
              <a:buAutoNum type="circleNumDbPlain" startAt="3"/>
            </a:pP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영상입력：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HD SDI, SD SDI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신호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(BNC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커넥터 임피던스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75Ω)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또는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HDMI 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⑤  영상출력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처리영상</a:t>
            </a:r>
            <a:r>
              <a:rPr lang="en-US" altLang="ko-KR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：</a:t>
            </a:r>
            <a:r>
              <a:rPr lang="en-US" altLang="ko-KR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HD-SDI,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HDMI (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동시 출력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,SDI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임베디드 오디오는 지원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⑥  지원 비디오 포맷：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- 1080p/30</a:t>
            </a:r>
            <a:r>
              <a:rPr lang="en-US" altLang="ko-KR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1080p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/25, 1080p60,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1080i60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- 1080i/60</a:t>
            </a:r>
            <a:r>
              <a:rPr lang="en-US" altLang="ko-KR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1080i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/50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- 720p/60</a:t>
            </a:r>
            <a:r>
              <a:rPr lang="en-US" altLang="ko-KR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720p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/50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⑦ 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직렬 인터페이스：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RS-485    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 latinLnBrk="0">
              <a:buAutoNum type="circleNumDbPlain" startAt="8"/>
            </a:pP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컨트롤 소프트웨어：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지원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OS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：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Windows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</a:t>
            </a:r>
            <a:r>
              <a:rPr lang="ko-KR" altLang="en-US" sz="11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기능：각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기능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ON/OFF (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선명화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노이즈 제거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색상 조정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    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 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각기능레벨조정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선명화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노이즈 제거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색조정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⑨ 저장온도범위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-10 ~ 60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℃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 ⑩ 동작온도범위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0 ~ 55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℃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ADF00D1-1E1C-40E3-9196-7FC4EA01E4B2}"/>
              </a:ext>
            </a:extLst>
          </p:cNvPr>
          <p:cNvCxnSpPr>
            <a:cxnSpLocks/>
          </p:cNvCxnSpPr>
          <p:nvPr/>
        </p:nvCxnSpPr>
        <p:spPr>
          <a:xfrm flipV="1">
            <a:off x="2627993" y="2060608"/>
            <a:ext cx="52150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4311C0-9DCA-4513-8980-29D25C8F1E96}"/>
              </a:ext>
            </a:extLst>
          </p:cNvPr>
          <p:cNvSpPr txBox="1"/>
          <p:nvPr/>
        </p:nvSpPr>
        <p:spPr>
          <a:xfrm>
            <a:off x="2574291" y="2094785"/>
            <a:ext cx="818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HD-SDI/</a:t>
            </a:r>
          </a:p>
          <a:p>
            <a:r>
              <a:rPr lang="en-US" altLang="ko-KR" sz="1050" dirty="0"/>
              <a:t>3G-SDI</a:t>
            </a:r>
            <a:endParaRPr lang="ko-KR" altLang="en-US" sz="1050" dirty="0"/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8483F7A3-7AEE-4AE4-9545-E7485E2D0A82}"/>
              </a:ext>
            </a:extLst>
          </p:cNvPr>
          <p:cNvCxnSpPr>
            <a:cxnSpLocks/>
          </p:cNvCxnSpPr>
          <p:nvPr/>
        </p:nvCxnSpPr>
        <p:spPr>
          <a:xfrm>
            <a:off x="4366588" y="1859595"/>
            <a:ext cx="963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연결선: 꺾임 24">
            <a:extLst>
              <a:ext uri="{FF2B5EF4-FFF2-40B4-BE49-F238E27FC236}">
                <a16:creationId xmlns:a16="http://schemas.microsoft.com/office/drawing/2014/main" id="{8005D6AE-224D-4B31-8725-80EA84F20541}"/>
              </a:ext>
            </a:extLst>
          </p:cNvPr>
          <p:cNvCxnSpPr>
            <a:cxnSpLocks/>
          </p:cNvCxnSpPr>
          <p:nvPr/>
        </p:nvCxnSpPr>
        <p:spPr>
          <a:xfrm>
            <a:off x="4415688" y="2324754"/>
            <a:ext cx="867864" cy="2830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3EFD88-69A1-4053-A4AD-373FC235B32A}"/>
              </a:ext>
            </a:extLst>
          </p:cNvPr>
          <p:cNvSpPr txBox="1"/>
          <p:nvPr/>
        </p:nvSpPr>
        <p:spPr>
          <a:xfrm>
            <a:off x="4342855" y="1602691"/>
            <a:ext cx="1011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HD-SDI/3SDI</a:t>
            </a:r>
            <a:endParaRPr lang="ko-KR" altLang="en-US" sz="1000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569A0B1-C779-4825-A0F6-C6A0404A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55148" y="1611000"/>
            <a:ext cx="845724" cy="871997"/>
          </a:xfrm>
          <a:prstGeom prst="rect">
            <a:avLst/>
          </a:prstGeom>
        </p:spPr>
      </p:pic>
      <p:pic>
        <p:nvPicPr>
          <p:cNvPr id="29" name="Picture 8" descr="C:\Users\lh\Desktop\临时照片\1U影像增强器\选中\1U影像增强器前左轴1.jpg">
            <a:extLst>
              <a:ext uri="{FF2B5EF4-FFF2-40B4-BE49-F238E27FC236}">
                <a16:creationId xmlns:a16="http://schemas.microsoft.com/office/drawing/2014/main" id="{114C4EFD-41A9-4E02-AB3B-1DBBAE78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32" y="1767164"/>
            <a:ext cx="1487464" cy="66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DFF89FC-BBEF-42A7-B975-B742890B9008}"/>
              </a:ext>
            </a:extLst>
          </p:cNvPr>
          <p:cNvSpPr txBox="1"/>
          <p:nvPr/>
        </p:nvSpPr>
        <p:spPr>
          <a:xfrm>
            <a:off x="355532" y="1314455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/>
              <a:t>6.1 SDI </a:t>
            </a:r>
            <a:r>
              <a:rPr lang="ko-KR" altLang="en-US" sz="1100" dirty="0"/>
              <a:t>입력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D07BD5A-3F2B-48A5-9F07-8397D222FB02}"/>
              </a:ext>
            </a:extLst>
          </p:cNvPr>
          <p:cNvSpPr txBox="1"/>
          <p:nvPr/>
        </p:nvSpPr>
        <p:spPr>
          <a:xfrm>
            <a:off x="367330" y="2942171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/>
              <a:t>6.2 HDMI  </a:t>
            </a:r>
            <a:r>
              <a:rPr lang="ko-KR" altLang="en-US" sz="1100" dirty="0"/>
              <a:t>입력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F691CA10-D6AC-4F94-937D-CE1B0DCC0541}"/>
              </a:ext>
            </a:extLst>
          </p:cNvPr>
          <p:cNvSpPr/>
          <p:nvPr/>
        </p:nvSpPr>
        <p:spPr>
          <a:xfrm>
            <a:off x="10964" y="5715921"/>
            <a:ext cx="1048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</a:rPr>
              <a:t>7  </a:t>
            </a:r>
            <a:r>
              <a:rPr lang="ko-KR" altLang="en-US" sz="1200" dirty="0">
                <a:latin typeface="+mn-ea"/>
              </a:rPr>
              <a:t>제품 규격</a:t>
            </a:r>
            <a:endParaRPr lang="ko-KR" altLang="ko-KR" sz="1200" dirty="0">
              <a:latin typeface="+mn-ea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C09B3D9-3FC7-49D0-89C3-CA0FA3F49470}"/>
              </a:ext>
            </a:extLst>
          </p:cNvPr>
          <p:cNvSpPr txBox="1"/>
          <p:nvPr/>
        </p:nvSpPr>
        <p:spPr>
          <a:xfrm>
            <a:off x="56838" y="242426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실시간 </a:t>
            </a:r>
            <a:r>
              <a:rPr lang="en-US" altLang="ko-KR"/>
              <a:t>FULL</a:t>
            </a:r>
            <a:r>
              <a:rPr lang="ko-KR" altLang="en-US"/>
              <a:t> </a:t>
            </a:r>
            <a:r>
              <a:rPr lang="en-US" altLang="ko-KR"/>
              <a:t>HD </a:t>
            </a:r>
            <a:r>
              <a:rPr lang="ko-KR" altLang="en-US"/>
              <a:t>영상 고 선명화 </a:t>
            </a:r>
            <a:r>
              <a:rPr lang="ko-KR" altLang="en-US" dirty="0"/>
              <a:t>처리 장치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077BA2-CC6E-491A-9251-4D60C371D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0" y="1653914"/>
            <a:ext cx="1408110" cy="7955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17FBD5-F155-4028-9146-DAFCB2142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916" y="1312056"/>
            <a:ext cx="1402710" cy="77452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178FD618-3FE8-4071-A908-3703A8C3B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527" y="2327120"/>
            <a:ext cx="1402710" cy="7745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FE5B74-5C4E-44AE-AA54-6DE1710A5AC1}"/>
              </a:ext>
            </a:extLst>
          </p:cNvPr>
          <p:cNvSpPr txBox="1"/>
          <p:nvPr/>
        </p:nvSpPr>
        <p:spPr>
          <a:xfrm>
            <a:off x="4392223" y="2104693"/>
            <a:ext cx="781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HDMI</a:t>
            </a:r>
            <a:r>
              <a:rPr lang="ko-KR" altLang="en-US" sz="1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900B5-CF7F-40F2-BECA-5D1EAD404DDC}"/>
              </a:ext>
            </a:extLst>
          </p:cNvPr>
          <p:cNvSpPr txBox="1"/>
          <p:nvPr/>
        </p:nvSpPr>
        <p:spPr>
          <a:xfrm>
            <a:off x="4336600" y="3072976"/>
            <a:ext cx="893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/>
              <a:t>SDI &amp; HDMI </a:t>
            </a:r>
          </a:p>
          <a:p>
            <a:r>
              <a:rPr lang="ko-KR" altLang="en-US" sz="1050"/>
              <a:t>동시출력</a:t>
            </a: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8AFD9A43-9977-4B63-A6CE-C009E1FA6981}"/>
              </a:ext>
            </a:extLst>
          </p:cNvPr>
          <p:cNvSpPr/>
          <p:nvPr/>
        </p:nvSpPr>
        <p:spPr>
          <a:xfrm rot="16200000">
            <a:off x="4476675" y="2816508"/>
            <a:ext cx="245327" cy="1995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9E942A-0BD8-45B9-9071-9ED130ADE310}"/>
              </a:ext>
            </a:extLst>
          </p:cNvPr>
          <p:cNvSpPr txBox="1"/>
          <p:nvPr/>
        </p:nvSpPr>
        <p:spPr>
          <a:xfrm>
            <a:off x="5425222" y="1040101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/>
              <a:t>SDI/HDMI  </a:t>
            </a:r>
            <a:r>
              <a:rPr lang="ko-KR" altLang="en-US" sz="1100"/>
              <a:t>출력</a:t>
            </a:r>
            <a:endParaRPr lang="ko-KR" altLang="en-US" sz="1100" dirty="0"/>
          </a:p>
        </p:txBody>
      </p:sp>
      <p:sp>
        <p:nvSpPr>
          <p:cNvPr id="80" name="TextBox 14">
            <a:extLst>
              <a:ext uri="{FF2B5EF4-FFF2-40B4-BE49-F238E27FC236}">
                <a16:creationId xmlns:a16="http://schemas.microsoft.com/office/drawing/2014/main" id="{7827EB0A-8D1A-4010-A927-F8CF787D7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15A45-20E0-43BF-89E9-BE51E8FF1093}"/>
              </a:ext>
            </a:extLst>
          </p:cNvPr>
          <p:cNvSpPr txBox="1"/>
          <p:nvPr/>
        </p:nvSpPr>
        <p:spPr>
          <a:xfrm>
            <a:off x="449084" y="2534603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latin typeface="+mj-ea"/>
                <a:ea typeface="+mj-ea"/>
              </a:rPr>
              <a:t>미세먼지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C15AEA50-A04D-4933-896D-FE55E373D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53" y="3379645"/>
            <a:ext cx="6329492" cy="22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0" y="684213"/>
            <a:ext cx="4592638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81525" y="684213"/>
            <a:ext cx="22764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1D2B0CC1-4CF6-4E4B-8382-7A5AF7BA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90" y="2009150"/>
            <a:ext cx="1016271" cy="677513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164AA996-F1B7-4FE9-BB22-F10F448A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3" y="3946185"/>
            <a:ext cx="925835" cy="608251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3DA2143F-426B-4FD1-850A-A8E925178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23" y="2098865"/>
            <a:ext cx="884781" cy="477000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CA0E3417-B77D-43A6-84F7-8F9F9160E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6" y="2051577"/>
            <a:ext cx="737797" cy="89129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E3B7D10-E68B-49E2-88AF-C05E0B3CF69D}"/>
              </a:ext>
            </a:extLst>
          </p:cNvPr>
          <p:cNvSpPr txBox="1"/>
          <p:nvPr/>
        </p:nvSpPr>
        <p:spPr>
          <a:xfrm>
            <a:off x="5179498" y="1604649"/>
            <a:ext cx="119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축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Gimbal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PTZ </a:t>
            </a:r>
          </a:p>
          <a:p>
            <a:pPr algn="ctr"/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카메라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F8A5C056-CEC6-4F55-BF32-9FB451CE988B}"/>
              </a:ext>
            </a:extLst>
          </p:cNvPr>
          <p:cNvSpPr/>
          <p:nvPr/>
        </p:nvSpPr>
        <p:spPr>
          <a:xfrm>
            <a:off x="1851816" y="1561467"/>
            <a:ext cx="1456397" cy="1884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E0A824F8-1032-429D-8277-AAEABA4B39D3}"/>
              </a:ext>
            </a:extLst>
          </p:cNvPr>
          <p:cNvSpPr/>
          <p:nvPr/>
        </p:nvSpPr>
        <p:spPr>
          <a:xfrm>
            <a:off x="313904" y="3539892"/>
            <a:ext cx="1404954" cy="1873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9610254A-BF24-4636-896B-AC412DD2DB55}"/>
              </a:ext>
            </a:extLst>
          </p:cNvPr>
          <p:cNvSpPr/>
          <p:nvPr/>
        </p:nvSpPr>
        <p:spPr>
          <a:xfrm>
            <a:off x="291872" y="1551018"/>
            <a:ext cx="1416473" cy="1894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9815FF-AC6A-44D7-BE41-7E357DDA1A5D}"/>
              </a:ext>
            </a:extLst>
          </p:cNvPr>
          <p:cNvSpPr txBox="1"/>
          <p:nvPr/>
        </p:nvSpPr>
        <p:spPr>
          <a:xfrm>
            <a:off x="349017" y="1652776"/>
            <a:ext cx="14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Heavy Duty</a:t>
            </a:r>
          </a:p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Pan/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tilt &amp; Housing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28278D1-C5F6-41B2-9228-57C73876BC97}"/>
              </a:ext>
            </a:extLst>
          </p:cNvPr>
          <p:cNvSpPr txBox="1"/>
          <p:nvPr/>
        </p:nvSpPr>
        <p:spPr>
          <a:xfrm>
            <a:off x="392823" y="3614211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Long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Range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렌즈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6C8819C-32E3-4127-BC1E-64A72B58AE21}"/>
              </a:ext>
            </a:extLst>
          </p:cNvPr>
          <p:cNvSpPr txBox="1"/>
          <p:nvPr/>
        </p:nvSpPr>
        <p:spPr>
          <a:xfrm>
            <a:off x="3717143" y="1673918"/>
            <a:ext cx="1244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HD-SDI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카메라</a:t>
            </a: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32937AD4-A9C2-4945-8D61-CEA4CEAED66D}"/>
              </a:ext>
            </a:extLst>
          </p:cNvPr>
          <p:cNvSpPr/>
          <p:nvPr/>
        </p:nvSpPr>
        <p:spPr>
          <a:xfrm>
            <a:off x="3503383" y="1551019"/>
            <a:ext cx="1460349" cy="18947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4012C64E-D17B-4F86-AF4C-41164556527E}"/>
              </a:ext>
            </a:extLst>
          </p:cNvPr>
          <p:cNvSpPr/>
          <p:nvPr/>
        </p:nvSpPr>
        <p:spPr>
          <a:xfrm>
            <a:off x="5083459" y="1552501"/>
            <a:ext cx="1460349" cy="1900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788CD9-789C-4BFF-B930-35D22156BA06}"/>
              </a:ext>
            </a:extLst>
          </p:cNvPr>
          <p:cNvSpPr txBox="1"/>
          <p:nvPr/>
        </p:nvSpPr>
        <p:spPr>
          <a:xfrm>
            <a:off x="2049004" y="1620420"/>
            <a:ext cx="101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HD-SDI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PTZ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일체형 카메라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2BBDD31D-82A0-4178-AAC9-D4C33C8EA846}"/>
              </a:ext>
            </a:extLst>
          </p:cNvPr>
          <p:cNvSpPr/>
          <p:nvPr/>
        </p:nvSpPr>
        <p:spPr>
          <a:xfrm>
            <a:off x="1842724" y="3557761"/>
            <a:ext cx="1479970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5FFC21E7-E581-4E55-AA3A-C295D98F5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087" y="4075688"/>
            <a:ext cx="899045" cy="50317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781903E-D1F0-40EA-8DF4-A201BBF984CE}"/>
              </a:ext>
            </a:extLst>
          </p:cNvPr>
          <p:cNvSpPr txBox="1"/>
          <p:nvPr/>
        </p:nvSpPr>
        <p:spPr>
          <a:xfrm>
            <a:off x="2009515" y="3646498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to IP 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인코드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FEA01676-8BD2-4602-8127-101F36270DAE}"/>
              </a:ext>
            </a:extLst>
          </p:cNvPr>
          <p:cNvSpPr/>
          <p:nvPr/>
        </p:nvSpPr>
        <p:spPr>
          <a:xfrm>
            <a:off x="3477454" y="3564389"/>
            <a:ext cx="1500737" cy="184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2FF22F6-634E-4D4D-88D5-599148624419}"/>
              </a:ext>
            </a:extLst>
          </p:cNvPr>
          <p:cNvSpPr txBox="1"/>
          <p:nvPr/>
        </p:nvSpPr>
        <p:spPr>
          <a:xfrm>
            <a:off x="3661595" y="3642802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IP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to SDI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디코드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2" name="그림 91">
            <a:extLst>
              <a:ext uri="{FF2B5EF4-FFF2-40B4-BE49-F238E27FC236}">
                <a16:creationId xmlns:a16="http://schemas.microsoft.com/office/drawing/2014/main" id="{C0F8CA8B-1100-4053-92AB-687EF860D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685" y="3986499"/>
            <a:ext cx="578930" cy="625023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E275CB6-1156-4F58-9B86-D3DA93D828C8}"/>
              </a:ext>
            </a:extLst>
          </p:cNvPr>
          <p:cNvSpPr txBox="1"/>
          <p:nvPr/>
        </p:nvSpPr>
        <p:spPr>
          <a:xfrm>
            <a:off x="5249032" y="3630025"/>
            <a:ext cx="1260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GPS/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문자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발생기 </a:t>
            </a: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681CBB29-E3A2-4210-89A4-5AAEF431E8E9}"/>
              </a:ext>
            </a:extLst>
          </p:cNvPr>
          <p:cNvSpPr/>
          <p:nvPr/>
        </p:nvSpPr>
        <p:spPr>
          <a:xfrm>
            <a:off x="5094197" y="3547724"/>
            <a:ext cx="1474624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F49D93A3-5AC2-4940-AB28-94E59B7DCD82}"/>
              </a:ext>
            </a:extLst>
          </p:cNvPr>
          <p:cNvSpPr/>
          <p:nvPr/>
        </p:nvSpPr>
        <p:spPr>
          <a:xfrm>
            <a:off x="289685" y="5511209"/>
            <a:ext cx="1430522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71FC2C0-CF42-4EB6-A9DE-446E7B32025E}"/>
              </a:ext>
            </a:extLst>
          </p:cNvPr>
          <p:cNvSpPr txBox="1"/>
          <p:nvPr/>
        </p:nvSpPr>
        <p:spPr>
          <a:xfrm>
            <a:off x="523721" y="5623108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광전송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519C2BAF-0184-4BB7-81A0-6519C101296F}"/>
              </a:ext>
            </a:extLst>
          </p:cNvPr>
          <p:cNvSpPr/>
          <p:nvPr/>
        </p:nvSpPr>
        <p:spPr>
          <a:xfrm>
            <a:off x="1846178" y="5505922"/>
            <a:ext cx="1491658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A862BEF-6B09-4ECE-B520-FA7E93E93C06}"/>
              </a:ext>
            </a:extLst>
          </p:cNvPr>
          <p:cNvSpPr txBox="1"/>
          <p:nvPr/>
        </p:nvSpPr>
        <p:spPr>
          <a:xfrm>
            <a:off x="1986652" y="5616971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분배기</a:t>
            </a:r>
          </a:p>
        </p:txBody>
      </p:sp>
      <p:pic>
        <p:nvPicPr>
          <p:cNvPr id="103" name="Picture 2" descr="C:\Users\DKSolutions\Pictures\20150921114202902.jpg">
            <a:extLst>
              <a:ext uri="{FF2B5EF4-FFF2-40B4-BE49-F238E27FC236}">
                <a16:creationId xmlns:a16="http://schemas.microsoft.com/office/drawing/2014/main" id="{16CA3FC9-E42A-45DE-99E4-B16E3A11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637" y="5890581"/>
            <a:ext cx="939257" cy="704443"/>
          </a:xfrm>
          <a:prstGeom prst="rect">
            <a:avLst/>
          </a:prstGeom>
          <a:noFill/>
        </p:spPr>
      </p:pic>
      <p:pic>
        <p:nvPicPr>
          <p:cNvPr id="104" name="그림 2">
            <a:extLst>
              <a:ext uri="{FF2B5EF4-FFF2-40B4-BE49-F238E27FC236}">
                <a16:creationId xmlns:a16="http://schemas.microsoft.com/office/drawing/2014/main" id="{F8F11B09-0AB0-4525-A1ED-998CCF49A2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32" y="6014643"/>
            <a:ext cx="967400" cy="4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6F43016A-3785-4E03-8893-100A24F3447E}"/>
              </a:ext>
            </a:extLst>
          </p:cNvPr>
          <p:cNvSpPr/>
          <p:nvPr/>
        </p:nvSpPr>
        <p:spPr>
          <a:xfrm>
            <a:off x="3496787" y="5509329"/>
            <a:ext cx="1466945" cy="184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5101D5C-534D-479C-BEF5-F77BFDABE198}"/>
              </a:ext>
            </a:extLst>
          </p:cNvPr>
          <p:cNvSpPr txBox="1"/>
          <p:nvPr/>
        </p:nvSpPr>
        <p:spPr>
          <a:xfrm>
            <a:off x="3602307" y="5628542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녹화기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55A9A9C-3DD4-4FA0-A8E5-A8A7AEDFE632}"/>
              </a:ext>
            </a:extLst>
          </p:cNvPr>
          <p:cNvSpPr txBox="1"/>
          <p:nvPr/>
        </p:nvSpPr>
        <p:spPr>
          <a:xfrm>
            <a:off x="5233362" y="5581429"/>
            <a:ext cx="1121078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4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화면 분할기</a:t>
            </a: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B7136CB2-857C-4024-B17A-C1FE54999948}"/>
              </a:ext>
            </a:extLst>
          </p:cNvPr>
          <p:cNvSpPr/>
          <p:nvPr/>
        </p:nvSpPr>
        <p:spPr>
          <a:xfrm>
            <a:off x="5083459" y="5502481"/>
            <a:ext cx="1507158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1" name="Picture 5">
            <a:extLst>
              <a:ext uri="{FF2B5EF4-FFF2-40B4-BE49-F238E27FC236}">
                <a16:creationId xmlns:a16="http://schemas.microsoft.com/office/drawing/2014/main" id="{1107AFC1-B132-4B3A-AF12-6F277C5C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8411" y="6015396"/>
            <a:ext cx="1340603" cy="30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" descr="D:\项目\警视达\说明书照片\四画面插1U机笼.gif">
            <a:extLst>
              <a:ext uri="{FF2B5EF4-FFF2-40B4-BE49-F238E27FC236}">
                <a16:creationId xmlns:a16="http://schemas.microsoft.com/office/drawing/2014/main" id="{70758D05-A45C-40B3-937D-6FBA7F4B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51" y="5989364"/>
            <a:ext cx="1254300" cy="37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A9C0DF9-4AE6-4AAD-A4F9-5DDF14152A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5978" y="3899276"/>
            <a:ext cx="873140" cy="72179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D16C3BF-B6B9-4E68-8A4D-5138BE8ACBA5}"/>
              </a:ext>
            </a:extLst>
          </p:cNvPr>
          <p:cNvSpPr txBox="1"/>
          <p:nvPr/>
        </p:nvSpPr>
        <p:spPr>
          <a:xfrm>
            <a:off x="56838" y="242426"/>
            <a:ext cx="435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실시간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FULL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>
                <a:latin typeface="나눔고딕" panose="020D0604000000000000" pitchFamily="50" charset="-127"/>
                <a:ea typeface="나눔고딕" panose="020D0604000000000000" pitchFamily="50" charset="-127"/>
              </a:rPr>
              <a:t>HD</a:t>
            </a:r>
            <a:r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t> 영상 고 선명화 처리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6C4D71-87D4-4D8A-84B1-3B7CF6690110}"/>
              </a:ext>
            </a:extLst>
          </p:cNvPr>
          <p:cNvSpPr txBox="1"/>
          <p:nvPr/>
        </p:nvSpPr>
        <p:spPr>
          <a:xfrm>
            <a:off x="3568411" y="4841745"/>
            <a:ext cx="1323695" cy="41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IP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카메라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입력을 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변환하는 장비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19DA7C-5A68-4173-B639-C04718BADAB1}"/>
              </a:ext>
            </a:extLst>
          </p:cNvPr>
          <p:cNvSpPr txBox="1"/>
          <p:nvPr/>
        </p:nvSpPr>
        <p:spPr>
          <a:xfrm>
            <a:off x="1894750" y="4708735"/>
            <a:ext cx="144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카메라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입력을 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IP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카메라로 변환하는 장비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5A2EF8-28F4-4F5B-9DE0-4D8834F86B96}"/>
              </a:ext>
            </a:extLst>
          </p:cNvPr>
          <p:cNvSpPr txBox="1"/>
          <p:nvPr/>
        </p:nvSpPr>
        <p:spPr>
          <a:xfrm>
            <a:off x="361046" y="6693111"/>
            <a:ext cx="137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3G-SDI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신호를 광신호로 변환하여 원거리 전송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하는 장비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AF04F9-859B-4593-990E-E4AF3529BE12}"/>
              </a:ext>
            </a:extLst>
          </p:cNvPr>
          <p:cNvSpPr txBox="1"/>
          <p:nvPr/>
        </p:nvSpPr>
        <p:spPr>
          <a:xfrm>
            <a:off x="5135890" y="4687014"/>
            <a:ext cx="1380069" cy="726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GPS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신호를 입력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받아 시간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좌표 및 위치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영상에 표출 하는 장비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074EE7-6C50-47E7-BEC8-8AB6A6081BBC}"/>
              </a:ext>
            </a:extLst>
          </p:cNvPr>
          <p:cNvSpPr txBox="1"/>
          <p:nvPr/>
        </p:nvSpPr>
        <p:spPr>
          <a:xfrm>
            <a:off x="1900528" y="2852755"/>
            <a:ext cx="1456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X30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줌렌즈 장착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1080P60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출력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SDI PTZ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카메라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F6DA89-C7CA-4C02-A773-1221BEC18E41}"/>
              </a:ext>
            </a:extLst>
          </p:cNvPr>
          <p:cNvSpPr txBox="1"/>
          <p:nvPr/>
        </p:nvSpPr>
        <p:spPr>
          <a:xfrm>
            <a:off x="1842724" y="6701941"/>
            <a:ext cx="1373197" cy="5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신호를 다수의 영상 신호로 분배 하는 장비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B8E0DD-D8C5-4A20-98DC-438A215936C4}"/>
              </a:ext>
            </a:extLst>
          </p:cNvPr>
          <p:cNvSpPr txBox="1"/>
          <p:nvPr/>
        </p:nvSpPr>
        <p:spPr>
          <a:xfrm>
            <a:off x="3444001" y="6681233"/>
            <a:ext cx="1491658" cy="41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신호를 녹화 및 전송하는 장비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41B442-9BE1-4041-8450-64920419D1E6}"/>
              </a:ext>
            </a:extLst>
          </p:cNvPr>
          <p:cNvSpPr txBox="1"/>
          <p:nvPr/>
        </p:nvSpPr>
        <p:spPr>
          <a:xfrm>
            <a:off x="5066526" y="6663055"/>
            <a:ext cx="1460349" cy="5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개의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입력영상을 하나의 화면에 디스플레이 하는 장비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A3EB10-6798-46BC-A635-E5FF5D9A5EE4}"/>
              </a:ext>
            </a:extLst>
          </p:cNvPr>
          <p:cNvSpPr txBox="1"/>
          <p:nvPr/>
        </p:nvSpPr>
        <p:spPr>
          <a:xfrm>
            <a:off x="289179" y="4656257"/>
            <a:ext cx="1373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750mm(1500mm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초점 및 소형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400mm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초점 지원  메가 픽셀용 전동 줌 렌즈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E525B5-2C16-4C79-8D45-6FA02FF5B43E}"/>
              </a:ext>
            </a:extLst>
          </p:cNvPr>
          <p:cNvSpPr txBox="1"/>
          <p:nvPr/>
        </p:nvSpPr>
        <p:spPr>
          <a:xfrm>
            <a:off x="305980" y="2922733"/>
            <a:ext cx="141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실외형 대형 사이즈 하우징 및 팬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틸트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장비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EB9938-7312-45F2-85E1-B0AF760165EB}"/>
              </a:ext>
            </a:extLst>
          </p:cNvPr>
          <p:cNvSpPr txBox="1"/>
          <p:nvPr/>
        </p:nvSpPr>
        <p:spPr>
          <a:xfrm>
            <a:off x="3531888" y="2863344"/>
            <a:ext cx="1442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3G-SDI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지원 렌즈 교환형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박스 카메라 및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Zoom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일체형 카메라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47A1A7-6D5D-4A7E-9259-9A4178B5E892}"/>
              </a:ext>
            </a:extLst>
          </p:cNvPr>
          <p:cNvSpPr txBox="1"/>
          <p:nvPr/>
        </p:nvSpPr>
        <p:spPr>
          <a:xfrm>
            <a:off x="5066526" y="2901672"/>
            <a:ext cx="134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PTZ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일체형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Gimbal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카메라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EE0213D-8804-48B0-8444-C53CE3BF25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9590" b="24246"/>
          <a:stretch/>
        </p:blipFill>
        <p:spPr>
          <a:xfrm>
            <a:off x="5454659" y="2034923"/>
            <a:ext cx="678483" cy="782750"/>
          </a:xfrm>
          <a:prstGeom prst="rect">
            <a:avLst/>
          </a:prstGeom>
        </p:spPr>
      </p:pic>
      <p:sp>
        <p:nvSpPr>
          <p:cNvPr id="58" name="TextBox 14">
            <a:extLst>
              <a:ext uri="{FF2B5EF4-FFF2-40B4-BE49-F238E27FC236}">
                <a16:creationId xmlns:a16="http://schemas.microsoft.com/office/drawing/2014/main" id="{60D8B732-8813-46A0-A053-24152EF5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898" y="9581364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D40260A9-2DDC-43D5-B4B4-EBFF814C588B}"/>
              </a:ext>
            </a:extLst>
          </p:cNvPr>
          <p:cNvSpPr/>
          <p:nvPr/>
        </p:nvSpPr>
        <p:spPr>
          <a:xfrm>
            <a:off x="305997" y="7436714"/>
            <a:ext cx="1430522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C6634D-E964-4C08-8BA6-391DD8CF2B78}"/>
              </a:ext>
            </a:extLst>
          </p:cNvPr>
          <p:cNvSpPr txBox="1"/>
          <p:nvPr/>
        </p:nvSpPr>
        <p:spPr>
          <a:xfrm>
            <a:off x="371894" y="7549465"/>
            <a:ext cx="1264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프레임 싱크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컨버터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8A017682-E06D-4F19-ACC5-C3F8FA2D99F0}"/>
              </a:ext>
            </a:extLst>
          </p:cNvPr>
          <p:cNvSpPr/>
          <p:nvPr/>
        </p:nvSpPr>
        <p:spPr>
          <a:xfrm>
            <a:off x="1862490" y="7431427"/>
            <a:ext cx="1491658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DD4212B-D971-4345-A634-12A7E628C4E4}"/>
              </a:ext>
            </a:extLst>
          </p:cNvPr>
          <p:cNvSpPr txBox="1"/>
          <p:nvPr/>
        </p:nvSpPr>
        <p:spPr>
          <a:xfrm>
            <a:off x="1902600" y="7542476"/>
            <a:ext cx="1423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3U,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인치 랙마운트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0D05AFE0-A4F8-4B00-AC0B-DA9918F4FEF2}"/>
              </a:ext>
            </a:extLst>
          </p:cNvPr>
          <p:cNvSpPr/>
          <p:nvPr/>
        </p:nvSpPr>
        <p:spPr>
          <a:xfrm>
            <a:off x="3513099" y="7434834"/>
            <a:ext cx="1466945" cy="184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A08339E-07D8-4E2F-A537-35E0C9621D9C}"/>
              </a:ext>
            </a:extLst>
          </p:cNvPr>
          <p:cNvSpPr txBox="1"/>
          <p:nvPr/>
        </p:nvSpPr>
        <p:spPr>
          <a:xfrm>
            <a:off x="3585197" y="7542476"/>
            <a:ext cx="1165907" cy="2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고휘도 모니터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F90BC7F-2DFB-4DDC-AE55-32CDFB0AAC8E}"/>
              </a:ext>
            </a:extLst>
          </p:cNvPr>
          <p:cNvSpPr txBox="1"/>
          <p:nvPr/>
        </p:nvSpPr>
        <p:spPr>
          <a:xfrm>
            <a:off x="5171544" y="7511610"/>
            <a:ext cx="1319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SDI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매트릭스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스위치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4DF54616-9C8C-4A40-AD3D-BAAC1345B424}"/>
              </a:ext>
            </a:extLst>
          </p:cNvPr>
          <p:cNvSpPr/>
          <p:nvPr/>
        </p:nvSpPr>
        <p:spPr>
          <a:xfrm>
            <a:off x="5099771" y="7427986"/>
            <a:ext cx="1507158" cy="1855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FC2F375-F36A-460F-8939-14D10F2C3C37}"/>
              </a:ext>
            </a:extLst>
          </p:cNvPr>
          <p:cNvSpPr txBox="1"/>
          <p:nvPr/>
        </p:nvSpPr>
        <p:spPr>
          <a:xfrm>
            <a:off x="341254" y="8582792"/>
            <a:ext cx="137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프레임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동기화 가능을 가지는 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SDI / HDMI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신호 컨버터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3E3E34D-2B32-4AEC-8A6D-509B8AE7E49F}"/>
              </a:ext>
            </a:extLst>
          </p:cNvPr>
          <p:cNvSpPr txBox="1"/>
          <p:nvPr/>
        </p:nvSpPr>
        <p:spPr>
          <a:xfrm>
            <a:off x="3520755" y="8539195"/>
            <a:ext cx="146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43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인치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Full HD,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고휘도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메탈 케이스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821C304-09F5-444A-B870-309DD2D52F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403" y="7813883"/>
            <a:ext cx="669723" cy="671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1602C1E-6E13-47F3-B41A-62768AC163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5978" y="7819153"/>
            <a:ext cx="922186" cy="7620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0557DE3-F7EB-4389-98F8-A3F3E594F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7487" y="7869883"/>
            <a:ext cx="814947" cy="587520"/>
          </a:xfrm>
          <a:prstGeom prst="rect">
            <a:avLst/>
          </a:prstGeom>
        </p:spPr>
      </p:pic>
      <p:pic>
        <p:nvPicPr>
          <p:cNvPr id="127" name="Picture 2" descr="D:\照片\网站照片完成\3U配467TE面板\3U467TE正轴30度.jpg">
            <a:extLst>
              <a:ext uri="{FF2B5EF4-FFF2-40B4-BE49-F238E27FC236}">
                <a16:creationId xmlns:a16="http://schemas.microsoft.com/office/drawing/2014/main" id="{1A88B593-ED3F-4744-8B08-D46904DA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08" y="7911195"/>
            <a:ext cx="1172153" cy="4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3CE4FD9C-E444-4E8F-BD28-7BBDDD5C37CE}"/>
              </a:ext>
            </a:extLst>
          </p:cNvPr>
          <p:cNvSpPr/>
          <p:nvPr/>
        </p:nvSpPr>
        <p:spPr>
          <a:xfrm>
            <a:off x="-19142" y="1037120"/>
            <a:ext cx="1082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>
                <a:latin typeface="+mn-ea"/>
              </a:rPr>
              <a:t>8.  </a:t>
            </a:r>
            <a:r>
              <a:rPr lang="ko-KR" altLang="en-US" sz="1200">
                <a:latin typeface="+mn-ea"/>
              </a:rPr>
              <a:t>연관 제품</a:t>
            </a:r>
            <a:endParaRPr lang="ko-KR" altLang="ko-KR" sz="1200" dirty="0">
              <a:latin typeface="+mn-ea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8A90998-5447-423A-91F0-281C38D07A01}"/>
              </a:ext>
            </a:extLst>
          </p:cNvPr>
          <p:cNvSpPr txBox="1"/>
          <p:nvPr/>
        </p:nvSpPr>
        <p:spPr>
          <a:xfrm>
            <a:off x="5126557" y="8552133"/>
            <a:ext cx="1657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대용량 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Crosspoint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신호  스위칭 분배 및 제어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모듈식 구성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D61A2CB-58D3-41D7-A4F6-C441DB31CD45}"/>
              </a:ext>
            </a:extLst>
          </p:cNvPr>
          <p:cNvSpPr txBox="1"/>
          <p:nvPr/>
        </p:nvSpPr>
        <p:spPr>
          <a:xfrm>
            <a:off x="1857108" y="8519852"/>
            <a:ext cx="156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다용도 구성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16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 카드 입력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2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전원 구성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패시브 백플레인  및 샤시 구조</a:t>
            </a:r>
            <a:r>
              <a:rPr lang="en-US" altLang="ko-KR" sz="10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전면  조립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6243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4211</TotalTime>
  <Words>1018</Words>
  <Application>Microsoft Office PowerPoint</Application>
  <PresentationFormat>A4 용지(210x297mm)</PresentationFormat>
  <Paragraphs>130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2" baseType="lpstr">
      <vt:lpstr>나눔고딕</vt:lpstr>
      <vt:lpstr>맑은 고딕</vt:lpstr>
      <vt:lpstr>Arial</vt:lpstr>
      <vt:lpstr>Calibri</vt:lpstr>
      <vt:lpstr>Calibri Light</vt:lpstr>
      <vt:lpstr>Lucida Sans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dkahn@dksolutions.co.kr</dc:creator>
  <cp:lastModifiedBy>Ahn DK Ahn</cp:lastModifiedBy>
  <cp:revision>117</cp:revision>
  <cp:lastPrinted>2019-03-29T00:05:28Z</cp:lastPrinted>
  <dcterms:created xsi:type="dcterms:W3CDTF">2018-07-18T07:44:42Z</dcterms:created>
  <dcterms:modified xsi:type="dcterms:W3CDTF">2022-06-11T11:34:40Z</dcterms:modified>
</cp:coreProperties>
</file>